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43_D2EE23B.xml" ContentType="application/vnd.ms-powerpoint.comments+xml"/>
  <Override PartName="/ppt/notesSlides/notesSlide10.xml" ContentType="application/vnd.openxmlformats-officedocument.presentationml.notesSlide+xml"/>
  <Override PartName="/ppt/comments/modernComment_145_89081A9F.xml" ContentType="application/vnd.ms-powerpoint.comments+xml"/>
  <Override PartName="/ppt/notesSlides/notesSlide11.xml" ContentType="application/vnd.openxmlformats-officedocument.presentationml.notesSlide+xml"/>
  <Override PartName="/ppt/comments/modernComment_146_217C7ADE.xml" ContentType="application/vnd.ms-powerpoint.comments+xml"/>
  <Override PartName="/ppt/notesSlides/notesSlide12.xml" ContentType="application/vnd.openxmlformats-officedocument.presentationml.notesSlide+xml"/>
  <Override PartName="/ppt/comments/modernComment_147_D7485131.xml" ContentType="application/vnd.ms-powerpoint.comments+xml"/>
  <Override PartName="/ppt/notesSlides/notesSlide13.xml" ContentType="application/vnd.openxmlformats-officedocument.presentationml.notesSlide+xml"/>
  <Override PartName="/ppt/comments/modernComment_148_3362F437.xml" ContentType="application/vnd.ms-powerpoint.comments+xml"/>
  <Override PartName="/ppt/notesSlides/notesSlide14.xml" ContentType="application/vnd.openxmlformats-officedocument.presentationml.notesSlide+xml"/>
  <Override PartName="/ppt/comments/modernComment_14D_7F636548.xml" ContentType="application/vnd.ms-powerpoint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21"/>
  </p:notesMasterIdLst>
  <p:sldIdLst>
    <p:sldId id="331" r:id="rId2"/>
    <p:sldId id="312" r:id="rId3"/>
    <p:sldId id="256" r:id="rId4"/>
    <p:sldId id="315" r:id="rId5"/>
    <p:sldId id="316" r:id="rId6"/>
    <p:sldId id="317" r:id="rId7"/>
    <p:sldId id="319" r:id="rId8"/>
    <p:sldId id="320" r:id="rId9"/>
    <p:sldId id="321" r:id="rId10"/>
    <p:sldId id="323" r:id="rId11"/>
    <p:sldId id="325" r:id="rId12"/>
    <p:sldId id="326" r:id="rId13"/>
    <p:sldId id="327" r:id="rId14"/>
    <p:sldId id="328" r:id="rId15"/>
    <p:sldId id="333" r:id="rId16"/>
    <p:sldId id="329" r:id="rId17"/>
    <p:sldId id="322" r:id="rId18"/>
    <p:sldId id="332" r:id="rId19"/>
    <p:sldId id="330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2C4DB7-569A-0D02-F4D0-FA158106EE76}" name="Merlo Simone" initials="SM" userId="S::simone.merlo@studenti.unipd.it::b46e367d-46d3-4f70-a0af-8fc775e903f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5D5260-68A6-4140-96CD-F964B04056F5}" v="481" dt="2024-01-02T13:32:17.951"/>
  </p1510:revLst>
</p1510:revInfo>
</file>

<file path=ppt/tableStyles.xml><?xml version="1.0" encoding="utf-8"?>
<a:tblStyleLst xmlns:a="http://schemas.openxmlformats.org/drawingml/2006/main" def="{1B660C5C-1A99-4B77-B09C-033B8DC032F7}">
  <a:tblStyle styleId="{1B660C5C-1A99-4B77-B09C-033B8DC032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D5292EC-4E20-4D08-BF87-D204AB36CFF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83"/>
    <p:restoredTop sz="96319"/>
  </p:normalViewPr>
  <p:slideViewPr>
    <p:cSldViewPr snapToGrid="0">
      <p:cViewPr varScale="1">
        <p:scale>
          <a:sx n="200" d="100"/>
          <a:sy n="200" d="100"/>
        </p:scale>
        <p:origin x="488" y="1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Gobbo" userId="0d04fc686b17e95a" providerId="LiveId" clId="{FD5D5260-68A6-4140-96CD-F964B04056F5}"/>
    <pc:docChg chg="undo custSel addSld modSld sldOrd">
      <pc:chgData name="Riccardo Gobbo" userId="0d04fc686b17e95a" providerId="LiveId" clId="{FD5D5260-68A6-4140-96CD-F964B04056F5}" dt="2024-01-02T13:32:21.845" v="621" actId="27614"/>
      <pc:docMkLst>
        <pc:docMk/>
      </pc:docMkLst>
      <pc:sldChg chg="addSp modSp mod">
        <pc:chgData name="Riccardo Gobbo" userId="0d04fc686b17e95a" providerId="LiveId" clId="{FD5D5260-68A6-4140-96CD-F964B04056F5}" dt="2024-01-02T13:17:15.470" v="583" actId="1038"/>
        <pc:sldMkLst>
          <pc:docMk/>
          <pc:sldMk cId="0" sldId="262"/>
        </pc:sldMkLst>
        <pc:spChg chg="mod">
          <ac:chgData name="Riccardo Gobbo" userId="0d04fc686b17e95a" providerId="LiveId" clId="{FD5D5260-68A6-4140-96CD-F964B04056F5}" dt="2024-01-02T13:15:34.149" v="552" actId="404"/>
          <ac:spMkLst>
            <pc:docMk/>
            <pc:sldMk cId="0" sldId="262"/>
            <ac:spMk id="9" creationId="{0157DF66-8A40-DCE3-5DD8-C1C36792E10F}"/>
          </ac:spMkLst>
        </pc:spChg>
        <pc:spChg chg="mod">
          <ac:chgData name="Riccardo Gobbo" userId="0d04fc686b17e95a" providerId="LiveId" clId="{FD5D5260-68A6-4140-96CD-F964B04056F5}" dt="2024-01-02T13:17:15.470" v="583" actId="1038"/>
          <ac:spMkLst>
            <pc:docMk/>
            <pc:sldMk cId="0" sldId="262"/>
            <ac:spMk id="10" creationId="{4F745CE6-7F62-884A-8E90-6F8EE1B5CDD8}"/>
          </ac:spMkLst>
        </pc:spChg>
        <pc:spChg chg="mod">
          <ac:chgData name="Riccardo Gobbo" userId="0d04fc686b17e95a" providerId="LiveId" clId="{FD5D5260-68A6-4140-96CD-F964B04056F5}" dt="2024-01-02T13:17:15.470" v="583" actId="1038"/>
          <ac:spMkLst>
            <pc:docMk/>
            <pc:sldMk cId="0" sldId="262"/>
            <ac:spMk id="11" creationId="{1718190B-8B8F-8B32-8235-5E95858416C7}"/>
          </ac:spMkLst>
        </pc:spChg>
        <pc:spChg chg="mod">
          <ac:chgData name="Riccardo Gobbo" userId="0d04fc686b17e95a" providerId="LiveId" clId="{FD5D5260-68A6-4140-96CD-F964B04056F5}" dt="2024-01-02T13:15:13.552" v="544" actId="14100"/>
          <ac:spMkLst>
            <pc:docMk/>
            <pc:sldMk cId="0" sldId="262"/>
            <ac:spMk id="12" creationId="{739149A0-A8ED-352F-BF3D-8EF88ED8E3B0}"/>
          </ac:spMkLst>
        </pc:spChg>
        <pc:picChg chg="add mod ord">
          <ac:chgData name="Riccardo Gobbo" userId="0d04fc686b17e95a" providerId="LiveId" clId="{FD5D5260-68A6-4140-96CD-F964B04056F5}" dt="2024-01-02T13:14:49.987" v="540"/>
          <ac:picMkLst>
            <pc:docMk/>
            <pc:sldMk cId="0" sldId="262"/>
            <ac:picMk id="3" creationId="{BB21CAF3-90FA-F58D-E8C5-575D32F5917A}"/>
          </ac:picMkLst>
        </pc:picChg>
      </pc:sldChg>
      <pc:sldChg chg="addSp delSp modSp add mod ord">
        <pc:chgData name="Riccardo Gobbo" userId="0d04fc686b17e95a" providerId="LiveId" clId="{FD5D5260-68A6-4140-96CD-F964B04056F5}" dt="2024-01-02T13:30:48.997" v="617" actId="14100"/>
        <pc:sldMkLst>
          <pc:docMk/>
          <pc:sldMk cId="221176379" sldId="323"/>
        </pc:sldMkLst>
        <pc:spChg chg="add del mod">
          <ac:chgData name="Riccardo Gobbo" userId="0d04fc686b17e95a" providerId="LiveId" clId="{FD5D5260-68A6-4140-96CD-F964B04056F5}" dt="2024-01-02T12:42:39.402" v="5" actId="478"/>
          <ac:spMkLst>
            <pc:docMk/>
            <pc:sldMk cId="221176379" sldId="323"/>
            <ac:spMk id="3" creationId="{5D5A3464-5838-8A99-D823-6AE34DB14D6E}"/>
          </ac:spMkLst>
        </pc:spChg>
        <pc:spChg chg="add mod">
          <ac:chgData name="Riccardo Gobbo" userId="0d04fc686b17e95a" providerId="LiveId" clId="{FD5D5260-68A6-4140-96CD-F964B04056F5}" dt="2024-01-02T13:30:48.997" v="617" actId="14100"/>
          <ac:spMkLst>
            <pc:docMk/>
            <pc:sldMk cId="221176379" sldId="323"/>
            <ac:spMk id="5" creationId="{E39B06BF-2C5D-AFDA-328B-19F3D51AD4A0}"/>
          </ac:spMkLst>
        </pc:spChg>
        <pc:spChg chg="mod">
          <ac:chgData name="Riccardo Gobbo" userId="0d04fc686b17e95a" providerId="LiveId" clId="{FD5D5260-68A6-4140-96CD-F964B04056F5}" dt="2024-01-02T13:26:31.009" v="590" actId="20577"/>
          <ac:spMkLst>
            <pc:docMk/>
            <pc:sldMk cId="221176379" sldId="323"/>
            <ac:spMk id="664" creationId="{00000000-0000-0000-0000-000000000000}"/>
          </ac:spMkLst>
        </pc:spChg>
        <pc:spChg chg="del">
          <ac:chgData name="Riccardo Gobbo" userId="0d04fc686b17e95a" providerId="LiveId" clId="{FD5D5260-68A6-4140-96CD-F964B04056F5}" dt="2024-01-02T12:42:37.508" v="4" actId="478"/>
          <ac:spMkLst>
            <pc:docMk/>
            <pc:sldMk cId="221176379" sldId="323"/>
            <ac:spMk id="665" creationId="{00000000-0000-0000-0000-000000000000}"/>
          </ac:spMkLst>
        </pc:spChg>
        <pc:spChg chg="del">
          <ac:chgData name="Riccardo Gobbo" userId="0d04fc686b17e95a" providerId="LiveId" clId="{FD5D5260-68A6-4140-96CD-F964B04056F5}" dt="2024-01-02T12:42:41.162" v="6" actId="478"/>
          <ac:spMkLst>
            <pc:docMk/>
            <pc:sldMk cId="221176379" sldId="323"/>
            <ac:spMk id="667" creationId="{00000000-0000-0000-0000-000000000000}"/>
          </ac:spMkLst>
        </pc:spChg>
        <pc:spChg chg="del">
          <ac:chgData name="Riccardo Gobbo" userId="0d04fc686b17e95a" providerId="LiveId" clId="{FD5D5260-68A6-4140-96CD-F964B04056F5}" dt="2024-01-02T12:42:43.312" v="7" actId="478"/>
          <ac:spMkLst>
            <pc:docMk/>
            <pc:sldMk cId="221176379" sldId="323"/>
            <ac:spMk id="668" creationId="{00000000-0000-0000-0000-000000000000}"/>
          </ac:spMkLst>
        </pc:spChg>
        <pc:spChg chg="mod">
          <ac:chgData name="Riccardo Gobbo" userId="0d04fc686b17e95a" providerId="LiveId" clId="{FD5D5260-68A6-4140-96CD-F964B04056F5}" dt="2024-01-02T13:29:52.518" v="605" actId="1076"/>
          <ac:spMkLst>
            <pc:docMk/>
            <pc:sldMk cId="221176379" sldId="323"/>
            <ac:spMk id="669" creationId="{00000000-0000-0000-0000-000000000000}"/>
          </ac:spMkLst>
        </pc:spChg>
        <pc:graphicFrameChg chg="del">
          <ac:chgData name="Riccardo Gobbo" userId="0d04fc686b17e95a" providerId="LiveId" clId="{FD5D5260-68A6-4140-96CD-F964B04056F5}" dt="2024-01-02T12:42:35.583" v="3" actId="478"/>
          <ac:graphicFrameMkLst>
            <pc:docMk/>
            <pc:sldMk cId="221176379" sldId="323"/>
            <ac:graphicFrameMk id="666" creationId="{00000000-0000-0000-0000-000000000000}"/>
          </ac:graphicFrameMkLst>
        </pc:graphicFrameChg>
        <pc:picChg chg="add mod ord">
          <ac:chgData name="Riccardo Gobbo" userId="0d04fc686b17e95a" providerId="LiveId" clId="{FD5D5260-68A6-4140-96CD-F964B04056F5}" dt="2024-01-02T13:30:47.031" v="616" actId="1076"/>
          <ac:picMkLst>
            <pc:docMk/>
            <pc:sldMk cId="221176379" sldId="323"/>
            <ac:picMk id="7" creationId="{0C2C6322-84A5-B78B-175B-90B1C3E4F2D1}"/>
          </ac:picMkLst>
        </pc:picChg>
        <pc:picChg chg="add mod modCrop">
          <ac:chgData name="Riccardo Gobbo" userId="0d04fc686b17e95a" providerId="LiveId" clId="{FD5D5260-68A6-4140-96CD-F964B04056F5}" dt="2024-01-02T13:30:33.725" v="615" actId="732"/>
          <ac:picMkLst>
            <pc:docMk/>
            <pc:sldMk cId="221176379" sldId="323"/>
            <ac:picMk id="9" creationId="{B6D4E479-BB62-DAD4-98D4-F567439A129B}"/>
          </ac:picMkLst>
        </pc:picChg>
      </pc:sldChg>
      <pc:sldChg chg="addSp modSp add mod">
        <pc:chgData name="Riccardo Gobbo" userId="0d04fc686b17e95a" providerId="LiveId" clId="{FD5D5260-68A6-4140-96CD-F964B04056F5}" dt="2024-01-02T13:32:21.845" v="621" actId="27614"/>
        <pc:sldMkLst>
          <pc:docMk/>
          <pc:sldMk cId="1359275116" sldId="324"/>
        </pc:sldMkLst>
        <pc:picChg chg="add mod">
          <ac:chgData name="Riccardo Gobbo" userId="0d04fc686b17e95a" providerId="LiveId" clId="{FD5D5260-68A6-4140-96CD-F964B04056F5}" dt="2024-01-02T13:32:21.845" v="621" actId="27614"/>
          <ac:picMkLst>
            <pc:docMk/>
            <pc:sldMk cId="1359275116" sldId="324"/>
            <ac:picMk id="3" creationId="{7865EE99-EEB4-E87B-0158-3993C91B2267}"/>
          </ac:picMkLst>
        </pc:picChg>
      </pc:sldChg>
    </pc:docChg>
  </pc:docChgLst>
</pc:chgInfo>
</file>

<file path=ppt/comments/modernComment_143_D2EE23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8523258-7FE2-2B43-8BD5-DEA6A3447668}" authorId="{5C2C4DB7-569A-0D02-F4D0-FA158106EE76}" created="2024-01-03T17:58:59.778">
    <pc:sldMkLst xmlns:pc="http://schemas.microsoft.com/office/powerpoint/2013/main/command">
      <pc:docMk/>
      <pc:sldMk cId="221176379" sldId="323"/>
    </pc:sldMkLst>
    <p188:txBody>
      <a:bodyPr/>
      <a:lstStyle/>
      <a:p>
        <a:r>
          <a:rPr lang="en-US"/>
          <a:t>DIEGO</a:t>
        </a:r>
      </a:p>
    </p188:txBody>
  </p188:cm>
</p188:cmLst>
</file>

<file path=ppt/comments/modernComment_145_89081A9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A32E9DA-F8FA-1F43-987D-A6E733ECBF97}" authorId="{5C2C4DB7-569A-0D02-F4D0-FA158106EE76}" created="2024-01-03T17:58:07.751">
    <pc:sldMkLst xmlns:pc="http://schemas.microsoft.com/office/powerpoint/2013/main/command">
      <pc:docMk/>
      <pc:sldMk cId="2299009695" sldId="325"/>
    </pc:sldMkLst>
    <p188:txBody>
      <a:bodyPr/>
      <a:lstStyle/>
      <a:p>
        <a:r>
          <a:rPr lang="en-US"/>
          <a:t>Heatmaps AGI, PUBLIC stations and PRIVATE stations</a:t>
        </a:r>
      </a:p>
    </p188:txBody>
  </p188:cm>
  <p188:cm id="{0716BD59-E29B-D741-BEF6-55C4E284B127}" authorId="{5C2C4DB7-569A-0D02-F4D0-FA158106EE76}" created="2024-01-03T17:59:08.838">
    <pc:sldMkLst xmlns:pc="http://schemas.microsoft.com/office/powerpoint/2013/main/command">
      <pc:docMk/>
      <pc:sldMk cId="2299009695" sldId="325"/>
    </pc:sldMkLst>
    <p188:txBody>
      <a:bodyPr/>
      <a:lstStyle/>
      <a:p>
        <a:r>
          <a:rPr lang="en-US"/>
          <a:t>GOBBO</a:t>
        </a:r>
      </a:p>
    </p188:txBody>
  </p188:cm>
</p188:cmLst>
</file>

<file path=ppt/comments/modernComment_146_217C7AD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C873F0F-24D8-BE43-A8BF-12ECD824426F}" authorId="{5C2C4DB7-569A-0D02-F4D0-FA158106EE76}" created="2024-01-03T17:59:48.185">
    <pc:sldMkLst xmlns:pc="http://schemas.microsoft.com/office/powerpoint/2013/main/command">
      <pc:docMk/>
      <pc:sldMk cId="561806046" sldId="326"/>
    </pc:sldMkLst>
    <p188:txBody>
      <a:bodyPr/>
      <a:lstStyle/>
      <a:p>
        <a:r>
          <a:rPr lang="en-US"/>
          <a:t>GOBBO
</a:t>
        </a:r>
      </a:p>
    </p188:txBody>
  </p188:cm>
  <p188:cm id="{8526545A-CE19-A342-91C6-D8A3F10C449F}" authorId="{5C2C4DB7-569A-0D02-F4D0-FA158106EE76}" created="2024-01-03T18:00:14.464">
    <pc:sldMkLst xmlns:pc="http://schemas.microsoft.com/office/powerpoint/2013/main/command">
      <pc:docMk/>
      <pc:sldMk cId="561806046" sldId="326"/>
    </pc:sldMkLst>
    <p188:txBody>
      <a:bodyPr/>
      <a:lstStyle/>
      <a:p>
        <a:r>
          <a:rPr lang="en-US"/>
          <a:t>Heat map per CAR and STATION</a:t>
        </a:r>
      </a:p>
    </p188:txBody>
  </p188:cm>
</p188:cmLst>
</file>

<file path=ppt/comments/modernComment_147_D748513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474D733-02E7-9444-9BD2-BA76844E3F4E}" authorId="{5C2C4DB7-569A-0D02-F4D0-FA158106EE76}" created="2024-01-03T18:00:54.392">
    <pc:sldMkLst xmlns:pc="http://schemas.microsoft.com/office/powerpoint/2013/main/command">
      <pc:docMk/>
      <pc:sldMk cId="3611840817" sldId="327"/>
    </pc:sldMkLst>
    <p188:txBody>
      <a:bodyPr/>
      <a:lstStyle/>
      <a:p>
        <a:r>
          <a:rPr lang="en-US"/>
          <a:t>DIEGO</a:t>
        </a:r>
      </a:p>
    </p188:txBody>
  </p188:cm>
</p188:cmLst>
</file>

<file path=ppt/comments/modernComment_148_3362F43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DBAE3EC-D9E7-6349-AD58-5A7A829B63CA}" authorId="{5C2C4DB7-569A-0D02-F4D0-FA158106EE76}" created="2024-01-03T18:01:04.760">
    <pc:sldMkLst xmlns:pc="http://schemas.microsoft.com/office/powerpoint/2013/main/command">
      <pc:docMk/>
      <pc:sldMk cId="862123063" sldId="328"/>
    </pc:sldMkLst>
    <p188:txBody>
      <a:bodyPr/>
      <a:lstStyle/>
      <a:p>
        <a:r>
          <a:rPr lang="en-US"/>
          <a:t>MERLO</a:t>
        </a:r>
      </a:p>
    </p188:txBody>
  </p188:cm>
  <p188:cm id="{255BA7F9-36D1-C247-A13E-0DA116988E76}" authorId="{5C2C4DB7-569A-0D02-F4D0-FA158106EE76}" created="2024-01-03T18:01:57.425">
    <pc:sldMkLst xmlns:pc="http://schemas.microsoft.com/office/powerpoint/2013/main/command">
      <pc:docMk/>
      <pc:sldMk cId="862123063" sldId="328"/>
    </pc:sldMkLst>
    <p188:txBody>
      <a:bodyPr/>
      <a:lstStyle/>
      <a:p>
        <a:r>
          <a:rPr lang="en-US"/>
          <a:t>HEATAP PHEV AVERAGE RANGE AND AGI</a:t>
        </a:r>
      </a:p>
    </p188:txBody>
  </p188:cm>
</p188:cmLst>
</file>

<file path=ppt/comments/modernComment_14D_7F63654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6BAF2A1-6609-CC41-A261-7614219C9587}" authorId="{5C2C4DB7-569A-0D02-F4D0-FA158106EE76}" created="2024-01-03T18:01:04.760">
    <pc:sldMkLst xmlns:pc="http://schemas.microsoft.com/office/powerpoint/2013/main/command">
      <pc:docMk/>
      <pc:sldMk cId="862123063" sldId="328"/>
    </pc:sldMkLst>
    <p188:txBody>
      <a:bodyPr/>
      <a:lstStyle/>
      <a:p>
        <a:r>
          <a:rPr lang="en-US"/>
          <a:t>MERLO</a:t>
        </a:r>
      </a:p>
    </p188:txBody>
  </p188:cm>
  <p188:cm id="{131EE05D-042C-3149-8B10-5FADBA2A1799}" authorId="{5C2C4DB7-569A-0D02-F4D0-FA158106EE76}" created="2024-01-03T18:01:57.425">
    <pc:sldMkLst xmlns:pc="http://schemas.microsoft.com/office/powerpoint/2013/main/command">
      <pc:docMk/>
      <pc:sldMk cId="862123063" sldId="328"/>
    </pc:sldMkLst>
    <p188:txBody>
      <a:bodyPr/>
      <a:lstStyle/>
      <a:p>
        <a:r>
          <a:rPr lang="en-US"/>
          <a:t>HEATAP PHEV AVERAGE RANGE AND AGI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6167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GOBBO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92728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GOBBO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71873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DIEGO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879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MERLO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67863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MERLO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93242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68932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01675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94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04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2531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194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6958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9744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e2ee25a6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e2ee25a6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299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DIEGO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8129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22250" y="1114275"/>
            <a:ext cx="3878100" cy="240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22250" y="3553425"/>
            <a:ext cx="3878100" cy="47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59307" y="466282"/>
            <a:ext cx="307826" cy="240251"/>
            <a:chOff x="5008200" y="3598800"/>
            <a:chExt cx="163650" cy="127725"/>
          </a:xfrm>
        </p:grpSpPr>
        <p:sp>
          <p:nvSpPr>
            <p:cNvPr id="12" name="Google Shape;12;p2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 rot="-775326">
            <a:off x="-1496243" y="3514252"/>
            <a:ext cx="3284400" cy="2520413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527801" y="-455796"/>
            <a:ext cx="2546887" cy="2017578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/>
          <p:nvPr/>
        </p:nvSpPr>
        <p:spPr>
          <a:xfrm rot="-7099772">
            <a:off x="-1906515" y="-1428598"/>
            <a:ext cx="3284395" cy="2520418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 rot="-7099772">
            <a:off x="7577910" y="-1567198"/>
            <a:ext cx="3284395" cy="2520418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4"/>
          <p:cNvGrpSpPr/>
          <p:nvPr/>
        </p:nvGrpSpPr>
        <p:grpSpPr>
          <a:xfrm>
            <a:off x="8500188" y="4432637"/>
            <a:ext cx="307829" cy="342731"/>
            <a:chOff x="5981675" y="3981625"/>
            <a:chExt cx="665001" cy="740400"/>
          </a:xfrm>
        </p:grpSpPr>
        <p:sp>
          <p:nvSpPr>
            <p:cNvPr id="31" name="Google Shape;31;p4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37;p4"/>
          <p:cNvGrpSpPr/>
          <p:nvPr/>
        </p:nvGrpSpPr>
        <p:grpSpPr>
          <a:xfrm rot="-4409862">
            <a:off x="277889" y="1259774"/>
            <a:ext cx="307823" cy="240248"/>
            <a:chOff x="5008200" y="3598800"/>
            <a:chExt cx="163650" cy="127725"/>
          </a:xfrm>
        </p:grpSpPr>
        <p:sp>
          <p:nvSpPr>
            <p:cNvPr id="38" name="Google Shape;38;p4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22"/>
          <p:cNvSpPr txBox="1">
            <a:spLocks noGrp="1"/>
          </p:cNvSpPr>
          <p:nvPr>
            <p:ph type="subTitle" idx="1"/>
          </p:nvPr>
        </p:nvSpPr>
        <p:spPr>
          <a:xfrm>
            <a:off x="4832075" y="2540150"/>
            <a:ext cx="3598800" cy="17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2"/>
          <p:cNvSpPr txBox="1">
            <a:spLocks noGrp="1"/>
          </p:cNvSpPr>
          <p:nvPr>
            <p:ph type="subTitle" idx="2"/>
          </p:nvPr>
        </p:nvSpPr>
        <p:spPr>
          <a:xfrm>
            <a:off x="713200" y="2540150"/>
            <a:ext cx="3598800" cy="17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2"/>
          <p:cNvSpPr txBox="1">
            <a:spLocks noGrp="1"/>
          </p:cNvSpPr>
          <p:nvPr>
            <p:ph type="subTitle" idx="3"/>
          </p:nvPr>
        </p:nvSpPr>
        <p:spPr>
          <a:xfrm>
            <a:off x="713200" y="1652975"/>
            <a:ext cx="3598800" cy="7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3" name="Google Shape;333;p22"/>
          <p:cNvSpPr/>
          <p:nvPr/>
        </p:nvSpPr>
        <p:spPr>
          <a:xfrm rot="10800000">
            <a:off x="-1683625" y="4604001"/>
            <a:ext cx="3284400" cy="2520415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2"/>
          <p:cNvSpPr/>
          <p:nvPr/>
        </p:nvSpPr>
        <p:spPr>
          <a:xfrm>
            <a:off x="7644774" y="-422375"/>
            <a:ext cx="2546887" cy="2017578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" name="Google Shape;335;p22"/>
          <p:cNvGrpSpPr/>
          <p:nvPr/>
        </p:nvGrpSpPr>
        <p:grpSpPr>
          <a:xfrm>
            <a:off x="8198858" y="4345787"/>
            <a:ext cx="463838" cy="516429"/>
            <a:chOff x="5981675" y="3981625"/>
            <a:chExt cx="665001" cy="740400"/>
          </a:xfrm>
        </p:grpSpPr>
        <p:sp>
          <p:nvSpPr>
            <p:cNvPr id="336" name="Google Shape;336;p22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" name="Google Shape;342;p22"/>
          <p:cNvGrpSpPr/>
          <p:nvPr/>
        </p:nvGrpSpPr>
        <p:grpSpPr>
          <a:xfrm>
            <a:off x="234344" y="419370"/>
            <a:ext cx="307826" cy="240251"/>
            <a:chOff x="5008200" y="3598800"/>
            <a:chExt cx="163650" cy="127725"/>
          </a:xfrm>
        </p:grpSpPr>
        <p:sp>
          <p:nvSpPr>
            <p:cNvPr id="343" name="Google Shape;343;p22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7" name="Google Shape;347;p22"/>
          <p:cNvSpPr/>
          <p:nvPr/>
        </p:nvSpPr>
        <p:spPr>
          <a:xfrm flipH="1">
            <a:off x="290801" y="110625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2"/>
          <p:cNvSpPr/>
          <p:nvPr/>
        </p:nvSpPr>
        <p:spPr>
          <a:xfrm flipH="1">
            <a:off x="8662701" y="376270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3"/>
          <p:cNvSpPr txBox="1">
            <a:spLocks noGrp="1"/>
          </p:cNvSpPr>
          <p:nvPr>
            <p:ph type="subTitle" idx="1"/>
          </p:nvPr>
        </p:nvSpPr>
        <p:spPr>
          <a:xfrm>
            <a:off x="713225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23"/>
          <p:cNvSpPr txBox="1">
            <a:spLocks noGrp="1"/>
          </p:cNvSpPr>
          <p:nvPr>
            <p:ph type="subTitle" idx="2"/>
          </p:nvPr>
        </p:nvSpPr>
        <p:spPr>
          <a:xfrm>
            <a:off x="3372148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3"/>
          <p:cNvSpPr txBox="1">
            <a:spLocks noGrp="1"/>
          </p:cNvSpPr>
          <p:nvPr>
            <p:ph type="subTitle" idx="3"/>
          </p:nvPr>
        </p:nvSpPr>
        <p:spPr>
          <a:xfrm>
            <a:off x="6031075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3"/>
          <p:cNvSpPr txBox="1">
            <a:spLocks noGrp="1"/>
          </p:cNvSpPr>
          <p:nvPr>
            <p:ph type="subTitle" idx="4"/>
          </p:nvPr>
        </p:nvSpPr>
        <p:spPr>
          <a:xfrm>
            <a:off x="713225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5" name="Google Shape;355;p23"/>
          <p:cNvSpPr txBox="1">
            <a:spLocks noGrp="1"/>
          </p:cNvSpPr>
          <p:nvPr>
            <p:ph type="subTitle" idx="5"/>
          </p:nvPr>
        </p:nvSpPr>
        <p:spPr>
          <a:xfrm>
            <a:off x="3372152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6" name="Google Shape;356;p23"/>
          <p:cNvSpPr txBox="1">
            <a:spLocks noGrp="1"/>
          </p:cNvSpPr>
          <p:nvPr>
            <p:ph type="subTitle" idx="6"/>
          </p:nvPr>
        </p:nvSpPr>
        <p:spPr>
          <a:xfrm>
            <a:off x="6031075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7" name="Google Shape;357;p23"/>
          <p:cNvSpPr/>
          <p:nvPr/>
        </p:nvSpPr>
        <p:spPr>
          <a:xfrm rot="5195618">
            <a:off x="7041976" y="3700289"/>
            <a:ext cx="3034952" cy="2404206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3"/>
          <p:cNvSpPr/>
          <p:nvPr/>
        </p:nvSpPr>
        <p:spPr>
          <a:xfrm rot="5195618">
            <a:off x="-1491524" y="-1770586"/>
            <a:ext cx="3034952" cy="2404206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9" name="Google Shape;359;p23"/>
          <p:cNvGrpSpPr/>
          <p:nvPr/>
        </p:nvGrpSpPr>
        <p:grpSpPr>
          <a:xfrm>
            <a:off x="8276850" y="354537"/>
            <a:ext cx="307829" cy="342731"/>
            <a:chOff x="5981675" y="3981625"/>
            <a:chExt cx="665001" cy="740400"/>
          </a:xfrm>
        </p:grpSpPr>
        <p:sp>
          <p:nvSpPr>
            <p:cNvPr id="360" name="Google Shape;360;p23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23"/>
          <p:cNvGrpSpPr/>
          <p:nvPr/>
        </p:nvGrpSpPr>
        <p:grpSpPr>
          <a:xfrm rot="-4409862">
            <a:off x="277889" y="4483874"/>
            <a:ext cx="307823" cy="240248"/>
            <a:chOff x="5008200" y="3598800"/>
            <a:chExt cx="163650" cy="127725"/>
          </a:xfrm>
        </p:grpSpPr>
        <p:sp>
          <p:nvSpPr>
            <p:cNvPr id="367" name="Google Shape;367;p23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4"/>
          <p:cNvSpPr txBox="1">
            <a:spLocks noGrp="1"/>
          </p:cNvSpPr>
          <p:nvPr>
            <p:ph type="subTitle" idx="1"/>
          </p:nvPr>
        </p:nvSpPr>
        <p:spPr>
          <a:xfrm>
            <a:off x="1879266" y="2205950"/>
            <a:ext cx="2164800" cy="66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24"/>
          <p:cNvSpPr txBox="1">
            <a:spLocks noGrp="1"/>
          </p:cNvSpPr>
          <p:nvPr>
            <p:ph type="subTitle" idx="2"/>
          </p:nvPr>
        </p:nvSpPr>
        <p:spPr>
          <a:xfrm>
            <a:off x="6106795" y="2205950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4"/>
          <p:cNvSpPr txBox="1">
            <a:spLocks noGrp="1"/>
          </p:cNvSpPr>
          <p:nvPr>
            <p:ph type="subTitle" idx="3"/>
          </p:nvPr>
        </p:nvSpPr>
        <p:spPr>
          <a:xfrm>
            <a:off x="1879266" y="3886775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24"/>
          <p:cNvSpPr txBox="1">
            <a:spLocks noGrp="1"/>
          </p:cNvSpPr>
          <p:nvPr>
            <p:ph type="subTitle" idx="4"/>
          </p:nvPr>
        </p:nvSpPr>
        <p:spPr>
          <a:xfrm>
            <a:off x="6106795" y="3886775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4"/>
          <p:cNvSpPr txBox="1">
            <a:spLocks noGrp="1"/>
          </p:cNvSpPr>
          <p:nvPr>
            <p:ph type="subTitle" idx="5"/>
          </p:nvPr>
        </p:nvSpPr>
        <p:spPr>
          <a:xfrm>
            <a:off x="1879254" y="1550450"/>
            <a:ext cx="2164800" cy="73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8" name="Google Shape;378;p24"/>
          <p:cNvSpPr txBox="1">
            <a:spLocks noGrp="1"/>
          </p:cNvSpPr>
          <p:nvPr>
            <p:ph type="subTitle" idx="6"/>
          </p:nvPr>
        </p:nvSpPr>
        <p:spPr>
          <a:xfrm>
            <a:off x="1879254" y="323130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79" name="Google Shape;379;p24"/>
          <p:cNvSpPr txBox="1">
            <a:spLocks noGrp="1"/>
          </p:cNvSpPr>
          <p:nvPr>
            <p:ph type="subTitle" idx="7"/>
          </p:nvPr>
        </p:nvSpPr>
        <p:spPr>
          <a:xfrm>
            <a:off x="6106779" y="155045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0" name="Google Shape;380;p24"/>
          <p:cNvSpPr txBox="1">
            <a:spLocks noGrp="1"/>
          </p:cNvSpPr>
          <p:nvPr>
            <p:ph type="subTitle" idx="8"/>
          </p:nvPr>
        </p:nvSpPr>
        <p:spPr>
          <a:xfrm>
            <a:off x="6106779" y="323130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1" name="Google Shape;381;p24"/>
          <p:cNvSpPr/>
          <p:nvPr/>
        </p:nvSpPr>
        <p:spPr>
          <a:xfrm>
            <a:off x="7335454" y="-2126448"/>
            <a:ext cx="3878097" cy="2976030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4"/>
          <p:cNvSpPr/>
          <p:nvPr/>
        </p:nvSpPr>
        <p:spPr>
          <a:xfrm>
            <a:off x="-1700150" y="3518251"/>
            <a:ext cx="3284400" cy="2520415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3" name="Google Shape;383;p24"/>
          <p:cNvGrpSpPr/>
          <p:nvPr/>
        </p:nvGrpSpPr>
        <p:grpSpPr>
          <a:xfrm rot="7351804">
            <a:off x="8430597" y="4483663"/>
            <a:ext cx="307828" cy="240252"/>
            <a:chOff x="5008200" y="3598800"/>
            <a:chExt cx="163650" cy="127725"/>
          </a:xfrm>
        </p:grpSpPr>
        <p:sp>
          <p:nvSpPr>
            <p:cNvPr id="384" name="Google Shape;384;p24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4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24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389" name="Google Shape;389;p24"/>
            <p:cNvSpPr/>
            <p:nvPr/>
          </p:nvSpPr>
          <p:spPr>
            <a:xfrm>
              <a:off x="5330650" y="3556850"/>
              <a:ext cx="211000" cy="247125"/>
            </a:xfrm>
            <a:custGeom>
              <a:avLst/>
              <a:gdLst/>
              <a:ahLst/>
              <a:cxnLst/>
              <a:rect l="l" t="t" r="r" b="b"/>
              <a:pathLst>
                <a:path w="8440" h="9885" extrusionOk="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5362300" y="3537025"/>
              <a:ext cx="157525" cy="286875"/>
            </a:xfrm>
            <a:custGeom>
              <a:avLst/>
              <a:gdLst/>
              <a:ahLst/>
              <a:cxnLst/>
              <a:rect l="l" t="t" r="r" b="b"/>
              <a:pathLst>
                <a:path w="6301" h="11475" extrusionOk="0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5280375" y="3630575"/>
              <a:ext cx="309425" cy="99675"/>
            </a:xfrm>
            <a:custGeom>
              <a:avLst/>
              <a:gdLst/>
              <a:ahLst/>
              <a:cxnLst/>
              <a:rect l="l" t="t" r="r" b="b"/>
              <a:pathLst>
                <a:path w="12377" h="3987" extrusionOk="0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5423750" y="3666125"/>
              <a:ext cx="28775" cy="28475"/>
            </a:xfrm>
            <a:custGeom>
              <a:avLst/>
              <a:gdLst/>
              <a:ahLst/>
              <a:cxnLst/>
              <a:rect l="l" t="t" r="r" b="b"/>
              <a:pathLst>
                <a:path w="1151" h="1139" extrusionOk="0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5478825" y="3528325"/>
              <a:ext cx="28500" cy="28750"/>
            </a:xfrm>
            <a:custGeom>
              <a:avLst/>
              <a:gdLst/>
              <a:ahLst/>
              <a:cxnLst/>
              <a:rect l="l" t="t" r="r" b="b"/>
              <a:pathLst>
                <a:path w="1140" h="1150" extrusionOk="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4"/>
            <p:cNvSpPr/>
            <p:nvPr/>
          </p:nvSpPr>
          <p:spPr>
            <a:xfrm>
              <a:off x="5367875" y="3808450"/>
              <a:ext cx="28525" cy="28500"/>
            </a:xfrm>
            <a:custGeom>
              <a:avLst/>
              <a:gdLst/>
              <a:ahLst/>
              <a:cxnLst/>
              <a:rect l="l" t="t" r="r" b="b"/>
              <a:pathLst>
                <a:path w="1141" h="1140" extrusionOk="0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5"/>
          <p:cNvSpPr txBox="1">
            <a:spLocks noGrp="1"/>
          </p:cNvSpPr>
          <p:nvPr>
            <p:ph type="subTitle" idx="1"/>
          </p:nvPr>
        </p:nvSpPr>
        <p:spPr>
          <a:xfrm>
            <a:off x="914875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25"/>
          <p:cNvSpPr txBox="1">
            <a:spLocks noGrp="1"/>
          </p:cNvSpPr>
          <p:nvPr>
            <p:ph type="subTitle" idx="2"/>
          </p:nvPr>
        </p:nvSpPr>
        <p:spPr>
          <a:xfrm>
            <a:off x="3579000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25"/>
          <p:cNvSpPr txBox="1">
            <a:spLocks noGrp="1"/>
          </p:cNvSpPr>
          <p:nvPr>
            <p:ph type="subTitle" idx="3"/>
          </p:nvPr>
        </p:nvSpPr>
        <p:spPr>
          <a:xfrm>
            <a:off x="914875" y="3886775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5"/>
          <p:cNvSpPr txBox="1">
            <a:spLocks noGrp="1"/>
          </p:cNvSpPr>
          <p:nvPr>
            <p:ph type="subTitle" idx="4"/>
          </p:nvPr>
        </p:nvSpPr>
        <p:spPr>
          <a:xfrm>
            <a:off x="3579000" y="3886775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25"/>
          <p:cNvSpPr txBox="1">
            <a:spLocks noGrp="1"/>
          </p:cNvSpPr>
          <p:nvPr>
            <p:ph type="subTitle" idx="5"/>
          </p:nvPr>
        </p:nvSpPr>
        <p:spPr>
          <a:xfrm>
            <a:off x="6243125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5"/>
          <p:cNvSpPr txBox="1">
            <a:spLocks noGrp="1"/>
          </p:cNvSpPr>
          <p:nvPr>
            <p:ph type="subTitle" idx="6"/>
          </p:nvPr>
        </p:nvSpPr>
        <p:spPr>
          <a:xfrm>
            <a:off x="6243125" y="3886775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25"/>
          <p:cNvSpPr txBox="1">
            <a:spLocks noGrp="1"/>
          </p:cNvSpPr>
          <p:nvPr>
            <p:ph type="subTitle" idx="7"/>
          </p:nvPr>
        </p:nvSpPr>
        <p:spPr>
          <a:xfrm>
            <a:off x="914875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4" name="Google Shape;404;p25"/>
          <p:cNvSpPr txBox="1">
            <a:spLocks noGrp="1"/>
          </p:cNvSpPr>
          <p:nvPr>
            <p:ph type="subTitle" idx="8"/>
          </p:nvPr>
        </p:nvSpPr>
        <p:spPr>
          <a:xfrm>
            <a:off x="3579000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5" name="Google Shape;405;p25"/>
          <p:cNvSpPr txBox="1">
            <a:spLocks noGrp="1"/>
          </p:cNvSpPr>
          <p:nvPr>
            <p:ph type="subTitle" idx="9"/>
          </p:nvPr>
        </p:nvSpPr>
        <p:spPr>
          <a:xfrm>
            <a:off x="6243125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6" name="Google Shape;406;p25"/>
          <p:cNvSpPr txBox="1">
            <a:spLocks noGrp="1"/>
          </p:cNvSpPr>
          <p:nvPr>
            <p:ph type="subTitle" idx="13"/>
          </p:nvPr>
        </p:nvSpPr>
        <p:spPr>
          <a:xfrm>
            <a:off x="914875" y="323130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7" name="Google Shape;407;p25"/>
          <p:cNvSpPr txBox="1">
            <a:spLocks noGrp="1"/>
          </p:cNvSpPr>
          <p:nvPr>
            <p:ph type="subTitle" idx="14"/>
          </p:nvPr>
        </p:nvSpPr>
        <p:spPr>
          <a:xfrm>
            <a:off x="3579000" y="323130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8" name="Google Shape;408;p25"/>
          <p:cNvSpPr txBox="1">
            <a:spLocks noGrp="1"/>
          </p:cNvSpPr>
          <p:nvPr>
            <p:ph type="subTitle" idx="15"/>
          </p:nvPr>
        </p:nvSpPr>
        <p:spPr>
          <a:xfrm>
            <a:off x="6243125" y="323130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09" name="Google Shape;409;p25"/>
          <p:cNvSpPr/>
          <p:nvPr/>
        </p:nvSpPr>
        <p:spPr>
          <a:xfrm rot="-7370329">
            <a:off x="-2129558" y="-2078109"/>
            <a:ext cx="3878087" cy="2976016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5"/>
          <p:cNvSpPr/>
          <p:nvPr/>
        </p:nvSpPr>
        <p:spPr>
          <a:xfrm rot="5033209">
            <a:off x="7821039" y="3829772"/>
            <a:ext cx="3878086" cy="2976021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1" name="Google Shape;411;p25"/>
          <p:cNvGrpSpPr/>
          <p:nvPr/>
        </p:nvGrpSpPr>
        <p:grpSpPr>
          <a:xfrm rot="9740317">
            <a:off x="179508" y="4343020"/>
            <a:ext cx="468846" cy="521982"/>
            <a:chOff x="5981675" y="3981625"/>
            <a:chExt cx="665001" cy="740400"/>
          </a:xfrm>
        </p:grpSpPr>
        <p:sp>
          <p:nvSpPr>
            <p:cNvPr id="412" name="Google Shape;412;p25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5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" name="Google Shape;418;p25"/>
          <p:cNvGrpSpPr/>
          <p:nvPr/>
        </p:nvGrpSpPr>
        <p:grpSpPr>
          <a:xfrm>
            <a:off x="8320469" y="419370"/>
            <a:ext cx="307826" cy="240251"/>
            <a:chOff x="5008200" y="3598800"/>
            <a:chExt cx="163650" cy="127725"/>
          </a:xfrm>
        </p:grpSpPr>
        <p:sp>
          <p:nvSpPr>
            <p:cNvPr id="419" name="Google Shape;419;p25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5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5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3"/>
          <p:cNvSpPr/>
          <p:nvPr/>
        </p:nvSpPr>
        <p:spPr>
          <a:xfrm rot="-377309">
            <a:off x="7370486" y="-542227"/>
            <a:ext cx="2546880" cy="2017594"/>
          </a:xfrm>
          <a:custGeom>
            <a:avLst/>
            <a:gdLst/>
            <a:ahLst/>
            <a:cxnLst/>
            <a:rect l="l" t="t" r="r" b="b"/>
            <a:pathLst>
              <a:path w="12048" h="9544" extrusionOk="0">
                <a:moveTo>
                  <a:pt x="4745" y="0"/>
                </a:moveTo>
                <a:cubicBezTo>
                  <a:pt x="3335" y="0"/>
                  <a:pt x="2030" y="354"/>
                  <a:pt x="1278" y="1095"/>
                </a:cubicBezTo>
                <a:cubicBezTo>
                  <a:pt x="1" y="2351"/>
                  <a:pt x="287" y="3681"/>
                  <a:pt x="1703" y="3915"/>
                </a:cubicBezTo>
                <a:cubicBezTo>
                  <a:pt x="3129" y="4150"/>
                  <a:pt x="5119" y="4320"/>
                  <a:pt x="5183" y="6352"/>
                </a:cubicBezTo>
                <a:cubicBezTo>
                  <a:pt x="5238" y="8126"/>
                  <a:pt x="5238" y="9543"/>
                  <a:pt x="6990" y="9543"/>
                </a:cubicBezTo>
                <a:cubicBezTo>
                  <a:pt x="7246" y="9543"/>
                  <a:pt x="7539" y="9513"/>
                  <a:pt x="7875" y="9449"/>
                </a:cubicBezTo>
                <a:cubicBezTo>
                  <a:pt x="10302" y="8981"/>
                  <a:pt x="12047" y="5235"/>
                  <a:pt x="10461" y="2542"/>
                </a:cubicBezTo>
                <a:cubicBezTo>
                  <a:pt x="9482" y="891"/>
                  <a:pt x="6982" y="0"/>
                  <a:pt x="47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33"/>
          <p:cNvSpPr/>
          <p:nvPr/>
        </p:nvSpPr>
        <p:spPr>
          <a:xfrm rot="-9990115">
            <a:off x="-1569565" y="3878284"/>
            <a:ext cx="3284386" cy="2520402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33"/>
          <p:cNvSpPr/>
          <p:nvPr/>
        </p:nvSpPr>
        <p:spPr>
          <a:xfrm rot="4354730">
            <a:off x="-1122567" y="-1084849"/>
            <a:ext cx="3284389" cy="2520412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33"/>
          <p:cNvGrpSpPr/>
          <p:nvPr/>
        </p:nvGrpSpPr>
        <p:grpSpPr>
          <a:xfrm>
            <a:off x="8161174" y="4303988"/>
            <a:ext cx="539117" cy="600316"/>
            <a:chOff x="5981675" y="3981625"/>
            <a:chExt cx="665001" cy="740400"/>
          </a:xfrm>
        </p:grpSpPr>
        <p:sp>
          <p:nvSpPr>
            <p:cNvPr id="542" name="Google Shape;542;p33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3"/>
          <p:cNvGrpSpPr/>
          <p:nvPr/>
        </p:nvGrpSpPr>
        <p:grpSpPr>
          <a:xfrm>
            <a:off x="367107" y="2479414"/>
            <a:ext cx="692246" cy="690456"/>
            <a:chOff x="5280375" y="3528325"/>
            <a:chExt cx="309425" cy="308625"/>
          </a:xfrm>
        </p:grpSpPr>
        <p:sp>
          <p:nvSpPr>
            <p:cNvPr id="549" name="Google Shape;549;p33"/>
            <p:cNvSpPr/>
            <p:nvPr/>
          </p:nvSpPr>
          <p:spPr>
            <a:xfrm>
              <a:off x="5330650" y="3556850"/>
              <a:ext cx="211000" cy="247125"/>
            </a:xfrm>
            <a:custGeom>
              <a:avLst/>
              <a:gdLst/>
              <a:ahLst/>
              <a:cxnLst/>
              <a:rect l="l" t="t" r="r" b="b"/>
              <a:pathLst>
                <a:path w="8440" h="9885" extrusionOk="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362300" y="3537025"/>
              <a:ext cx="157525" cy="286875"/>
            </a:xfrm>
            <a:custGeom>
              <a:avLst/>
              <a:gdLst/>
              <a:ahLst/>
              <a:cxnLst/>
              <a:rect l="l" t="t" r="r" b="b"/>
              <a:pathLst>
                <a:path w="6301" h="11475" extrusionOk="0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280375" y="3630575"/>
              <a:ext cx="309425" cy="99675"/>
            </a:xfrm>
            <a:custGeom>
              <a:avLst/>
              <a:gdLst/>
              <a:ahLst/>
              <a:cxnLst/>
              <a:rect l="l" t="t" r="r" b="b"/>
              <a:pathLst>
                <a:path w="12377" h="3987" extrusionOk="0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423750" y="3666125"/>
              <a:ext cx="28775" cy="28475"/>
            </a:xfrm>
            <a:custGeom>
              <a:avLst/>
              <a:gdLst/>
              <a:ahLst/>
              <a:cxnLst/>
              <a:rect l="l" t="t" r="r" b="b"/>
              <a:pathLst>
                <a:path w="1151" h="1139" extrusionOk="0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478825" y="3528325"/>
              <a:ext cx="28500" cy="28750"/>
            </a:xfrm>
            <a:custGeom>
              <a:avLst/>
              <a:gdLst/>
              <a:ahLst/>
              <a:cxnLst/>
              <a:rect l="l" t="t" r="r" b="b"/>
              <a:pathLst>
                <a:path w="1140" h="1150" extrusionOk="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67875" y="3808450"/>
              <a:ext cx="28525" cy="28500"/>
            </a:xfrm>
            <a:custGeom>
              <a:avLst/>
              <a:gdLst/>
              <a:ahLst/>
              <a:cxnLst/>
              <a:rect l="l" t="t" r="r" b="b"/>
              <a:pathLst>
                <a:path w="1141" h="1140" extrusionOk="0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33"/>
          <p:cNvGrpSpPr/>
          <p:nvPr/>
        </p:nvGrpSpPr>
        <p:grpSpPr>
          <a:xfrm rot="-8100000">
            <a:off x="7813468" y="734482"/>
            <a:ext cx="307833" cy="240257"/>
            <a:chOff x="5008200" y="3598800"/>
            <a:chExt cx="163650" cy="127725"/>
          </a:xfrm>
        </p:grpSpPr>
        <p:sp>
          <p:nvSpPr>
            <p:cNvPr id="556" name="Google Shape;556;p33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4"/>
          <p:cNvSpPr/>
          <p:nvPr/>
        </p:nvSpPr>
        <p:spPr>
          <a:xfrm>
            <a:off x="7430829" y="-1778573"/>
            <a:ext cx="3878097" cy="2976030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" name="Google Shape;562;p34"/>
          <p:cNvGrpSpPr/>
          <p:nvPr/>
        </p:nvGrpSpPr>
        <p:grpSpPr>
          <a:xfrm>
            <a:off x="8242471" y="4345787"/>
            <a:ext cx="463838" cy="516429"/>
            <a:chOff x="5981675" y="3981625"/>
            <a:chExt cx="665001" cy="740400"/>
          </a:xfrm>
        </p:grpSpPr>
        <p:sp>
          <p:nvSpPr>
            <p:cNvPr id="563" name="Google Shape;563;p34"/>
            <p:cNvSpPr/>
            <p:nvPr/>
          </p:nvSpPr>
          <p:spPr>
            <a:xfrm>
              <a:off x="6198527" y="4220401"/>
              <a:ext cx="231196" cy="224845"/>
            </a:xfrm>
            <a:custGeom>
              <a:avLst/>
              <a:gdLst/>
              <a:ahLst/>
              <a:cxnLst/>
              <a:rect l="l" t="t" r="r" b="b"/>
              <a:pathLst>
                <a:path w="2257" h="2195" extrusionOk="0">
                  <a:moveTo>
                    <a:pt x="1116" y="0"/>
                  </a:moveTo>
                  <a:cubicBezTo>
                    <a:pt x="1103" y="0"/>
                    <a:pt x="1089" y="1"/>
                    <a:pt x="1076" y="1"/>
                  </a:cubicBezTo>
                  <a:cubicBezTo>
                    <a:pt x="469" y="33"/>
                    <a:pt x="0" y="554"/>
                    <a:pt x="33" y="1150"/>
                  </a:cubicBezTo>
                  <a:cubicBezTo>
                    <a:pt x="63" y="1738"/>
                    <a:pt x="542" y="2195"/>
                    <a:pt x="1123" y="2195"/>
                  </a:cubicBezTo>
                  <a:cubicBezTo>
                    <a:pt x="1142" y="2195"/>
                    <a:pt x="1162" y="2194"/>
                    <a:pt x="1182" y="2193"/>
                  </a:cubicBezTo>
                  <a:cubicBezTo>
                    <a:pt x="1788" y="2162"/>
                    <a:pt x="2256" y="1651"/>
                    <a:pt x="2225" y="1044"/>
                  </a:cubicBezTo>
                  <a:cubicBezTo>
                    <a:pt x="2193" y="451"/>
                    <a:pt x="1704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6014351" y="4019116"/>
              <a:ext cx="317241" cy="665828"/>
            </a:xfrm>
            <a:custGeom>
              <a:avLst/>
              <a:gdLst/>
              <a:ahLst/>
              <a:cxnLst/>
              <a:rect l="l" t="t" r="r" b="b"/>
              <a:pathLst>
                <a:path w="3097" h="6500" extrusionOk="0">
                  <a:moveTo>
                    <a:pt x="53" y="157"/>
                  </a:moveTo>
                  <a:cubicBezTo>
                    <a:pt x="55" y="159"/>
                    <a:pt x="58" y="161"/>
                    <a:pt x="61" y="163"/>
                  </a:cubicBezTo>
                  <a:lnTo>
                    <a:pt x="61" y="163"/>
                  </a:lnTo>
                  <a:cubicBezTo>
                    <a:pt x="58" y="160"/>
                    <a:pt x="55" y="158"/>
                    <a:pt x="53" y="157"/>
                  </a:cubicBezTo>
                  <a:close/>
                  <a:moveTo>
                    <a:pt x="83" y="0"/>
                  </a:moveTo>
                  <a:cubicBezTo>
                    <a:pt x="72" y="0"/>
                    <a:pt x="63" y="4"/>
                    <a:pt x="53" y="8"/>
                  </a:cubicBezTo>
                  <a:lnTo>
                    <a:pt x="0" y="93"/>
                  </a:lnTo>
                  <a:lnTo>
                    <a:pt x="85" y="83"/>
                  </a:lnTo>
                  <a:lnTo>
                    <a:pt x="128" y="157"/>
                  </a:lnTo>
                  <a:cubicBezTo>
                    <a:pt x="114" y="166"/>
                    <a:pt x="101" y="169"/>
                    <a:pt x="89" y="169"/>
                  </a:cubicBezTo>
                  <a:cubicBezTo>
                    <a:pt x="77" y="169"/>
                    <a:pt x="68" y="166"/>
                    <a:pt x="61" y="163"/>
                  </a:cubicBezTo>
                  <a:lnTo>
                    <a:pt x="61" y="163"/>
                  </a:lnTo>
                  <a:cubicBezTo>
                    <a:pt x="236" y="298"/>
                    <a:pt x="1828" y="1932"/>
                    <a:pt x="2895" y="3052"/>
                  </a:cubicBezTo>
                  <a:lnTo>
                    <a:pt x="1351" y="6425"/>
                  </a:lnTo>
                  <a:lnTo>
                    <a:pt x="1500" y="6500"/>
                  </a:lnTo>
                  <a:lnTo>
                    <a:pt x="3097" y="3020"/>
                  </a:lnTo>
                  <a:lnTo>
                    <a:pt x="3054" y="2977"/>
                  </a:lnTo>
                  <a:cubicBezTo>
                    <a:pt x="3044" y="2966"/>
                    <a:pt x="2330" y="2221"/>
                    <a:pt x="1618" y="1488"/>
                  </a:cubicBezTo>
                  <a:cubicBezTo>
                    <a:pt x="333" y="165"/>
                    <a:pt x="156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>
              <a:off x="5981675" y="3981625"/>
              <a:ext cx="103562" cy="100591"/>
            </a:xfrm>
            <a:custGeom>
              <a:avLst/>
              <a:gdLst/>
              <a:ahLst/>
              <a:cxnLst/>
              <a:rect l="l" t="t" r="r" b="b"/>
              <a:pathLst>
                <a:path w="1011" h="982" extrusionOk="0">
                  <a:moveTo>
                    <a:pt x="517" y="0"/>
                  </a:moveTo>
                  <a:cubicBezTo>
                    <a:pt x="504" y="0"/>
                    <a:pt x="491" y="1"/>
                    <a:pt x="478" y="2"/>
                  </a:cubicBezTo>
                  <a:cubicBezTo>
                    <a:pt x="213" y="12"/>
                    <a:pt x="0" y="246"/>
                    <a:pt x="10" y="513"/>
                  </a:cubicBezTo>
                  <a:cubicBezTo>
                    <a:pt x="31" y="783"/>
                    <a:pt x="245" y="981"/>
                    <a:pt x="512" y="981"/>
                  </a:cubicBezTo>
                  <a:cubicBezTo>
                    <a:pt x="519" y="981"/>
                    <a:pt x="525" y="981"/>
                    <a:pt x="532" y="981"/>
                  </a:cubicBezTo>
                  <a:cubicBezTo>
                    <a:pt x="798" y="970"/>
                    <a:pt x="1011" y="736"/>
                    <a:pt x="1000" y="459"/>
                  </a:cubicBezTo>
                  <a:cubicBezTo>
                    <a:pt x="980" y="206"/>
                    <a:pt x="775" y="0"/>
                    <a:pt x="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>
              <a:off x="6543012" y="4043701"/>
              <a:ext cx="103664" cy="100591"/>
            </a:xfrm>
            <a:custGeom>
              <a:avLst/>
              <a:gdLst/>
              <a:ahLst/>
              <a:cxnLst/>
              <a:rect l="l" t="t" r="r" b="b"/>
              <a:pathLst>
                <a:path w="1012" h="982" extrusionOk="0">
                  <a:moveTo>
                    <a:pt x="516" y="1"/>
                  </a:moveTo>
                  <a:cubicBezTo>
                    <a:pt x="504" y="1"/>
                    <a:pt x="492" y="1"/>
                    <a:pt x="479" y="2"/>
                  </a:cubicBezTo>
                  <a:cubicBezTo>
                    <a:pt x="203" y="13"/>
                    <a:pt x="0" y="247"/>
                    <a:pt x="11" y="513"/>
                  </a:cubicBezTo>
                  <a:cubicBezTo>
                    <a:pt x="21" y="782"/>
                    <a:pt x="243" y="982"/>
                    <a:pt x="511" y="982"/>
                  </a:cubicBezTo>
                  <a:cubicBezTo>
                    <a:pt x="518" y="982"/>
                    <a:pt x="525" y="981"/>
                    <a:pt x="532" y="981"/>
                  </a:cubicBezTo>
                  <a:cubicBezTo>
                    <a:pt x="799" y="971"/>
                    <a:pt x="1012" y="737"/>
                    <a:pt x="990" y="470"/>
                  </a:cubicBezTo>
                  <a:cubicBezTo>
                    <a:pt x="980" y="206"/>
                    <a:pt x="766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6103674" y="4620512"/>
              <a:ext cx="103664" cy="101513"/>
            </a:xfrm>
            <a:custGeom>
              <a:avLst/>
              <a:gdLst/>
              <a:ahLst/>
              <a:cxnLst/>
              <a:rect l="l" t="t" r="r" b="b"/>
              <a:pathLst>
                <a:path w="1012" h="991" extrusionOk="0">
                  <a:moveTo>
                    <a:pt x="499" y="1"/>
                  </a:moveTo>
                  <a:cubicBezTo>
                    <a:pt x="493" y="1"/>
                    <a:pt x="486" y="1"/>
                    <a:pt x="479" y="1"/>
                  </a:cubicBezTo>
                  <a:cubicBezTo>
                    <a:pt x="214" y="22"/>
                    <a:pt x="1" y="245"/>
                    <a:pt x="11" y="522"/>
                  </a:cubicBezTo>
                  <a:cubicBezTo>
                    <a:pt x="22" y="782"/>
                    <a:pt x="245" y="991"/>
                    <a:pt x="512" y="991"/>
                  </a:cubicBezTo>
                  <a:cubicBezTo>
                    <a:pt x="519" y="991"/>
                    <a:pt x="526" y="991"/>
                    <a:pt x="533" y="990"/>
                  </a:cubicBezTo>
                  <a:cubicBezTo>
                    <a:pt x="799" y="969"/>
                    <a:pt x="1011" y="746"/>
                    <a:pt x="990" y="469"/>
                  </a:cubicBezTo>
                  <a:cubicBezTo>
                    <a:pt x="980" y="209"/>
                    <a:pt x="757" y="1"/>
                    <a:pt x="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>
              <a:off x="6368567" y="4090821"/>
              <a:ext cx="232323" cy="210401"/>
            </a:xfrm>
            <a:custGeom>
              <a:avLst/>
              <a:gdLst/>
              <a:ahLst/>
              <a:cxnLst/>
              <a:rect l="l" t="t" r="r" b="b"/>
              <a:pathLst>
                <a:path w="2268" h="2054" extrusionOk="0">
                  <a:moveTo>
                    <a:pt x="2150" y="0"/>
                  </a:moveTo>
                  <a:lnTo>
                    <a:pt x="0" y="1937"/>
                  </a:lnTo>
                  <a:lnTo>
                    <a:pt x="107" y="2054"/>
                  </a:lnTo>
                  <a:lnTo>
                    <a:pt x="2268" y="117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" name="Google Shape;569;p34"/>
          <p:cNvGrpSpPr/>
          <p:nvPr/>
        </p:nvGrpSpPr>
        <p:grpSpPr>
          <a:xfrm>
            <a:off x="8543394" y="3793020"/>
            <a:ext cx="307826" cy="240251"/>
            <a:chOff x="5008200" y="3598800"/>
            <a:chExt cx="163650" cy="127725"/>
          </a:xfrm>
        </p:grpSpPr>
        <p:sp>
          <p:nvSpPr>
            <p:cNvPr id="570" name="Google Shape;570;p34"/>
            <p:cNvSpPr/>
            <p:nvPr/>
          </p:nvSpPr>
          <p:spPr>
            <a:xfrm>
              <a:off x="5016975" y="3608375"/>
              <a:ext cx="142625" cy="104850"/>
            </a:xfrm>
            <a:custGeom>
              <a:avLst/>
              <a:gdLst/>
              <a:ahLst/>
              <a:cxnLst/>
              <a:rect l="l" t="t" r="r" b="b"/>
              <a:pathLst>
                <a:path w="5705" h="4194" extrusionOk="0">
                  <a:moveTo>
                    <a:pt x="4246" y="1"/>
                  </a:moveTo>
                  <a:lnTo>
                    <a:pt x="43" y="1874"/>
                  </a:lnTo>
                  <a:cubicBezTo>
                    <a:pt x="22" y="1895"/>
                    <a:pt x="1" y="1928"/>
                    <a:pt x="22" y="1959"/>
                  </a:cubicBezTo>
                  <a:cubicBezTo>
                    <a:pt x="30" y="1983"/>
                    <a:pt x="50" y="1995"/>
                    <a:pt x="73" y="1995"/>
                  </a:cubicBezTo>
                  <a:cubicBezTo>
                    <a:pt x="81" y="1995"/>
                    <a:pt x="88" y="1994"/>
                    <a:pt x="96" y="1991"/>
                  </a:cubicBezTo>
                  <a:lnTo>
                    <a:pt x="4236" y="140"/>
                  </a:lnTo>
                  <a:lnTo>
                    <a:pt x="5577" y="4162"/>
                  </a:lnTo>
                  <a:cubicBezTo>
                    <a:pt x="5587" y="4184"/>
                    <a:pt x="5609" y="4194"/>
                    <a:pt x="5630" y="4194"/>
                  </a:cubicBezTo>
                  <a:lnTo>
                    <a:pt x="5651" y="4194"/>
                  </a:lnTo>
                  <a:cubicBezTo>
                    <a:pt x="5684" y="4184"/>
                    <a:pt x="5705" y="4151"/>
                    <a:pt x="5694" y="4120"/>
                  </a:cubicBezTo>
                  <a:lnTo>
                    <a:pt x="4332" y="44"/>
                  </a:lnTo>
                  <a:cubicBezTo>
                    <a:pt x="4321" y="22"/>
                    <a:pt x="4310" y="12"/>
                    <a:pt x="4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>
              <a:off x="5008200" y="3644575"/>
              <a:ext cx="25025" cy="25025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1" y="0"/>
                  </a:moveTo>
                  <a:cubicBezTo>
                    <a:pt x="224" y="0"/>
                    <a:pt x="0" y="224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7" y="1001"/>
                    <a:pt x="1001" y="778"/>
                    <a:pt x="1001" y="501"/>
                  </a:cubicBezTo>
                  <a:cubicBezTo>
                    <a:pt x="1001" y="224"/>
                    <a:pt x="777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>
              <a:off x="5109825" y="3598800"/>
              <a:ext cx="25025" cy="25050"/>
            </a:xfrm>
            <a:custGeom>
              <a:avLst/>
              <a:gdLst/>
              <a:ahLst/>
              <a:cxnLst/>
              <a:rect l="l" t="t" r="r" b="b"/>
              <a:pathLst>
                <a:path w="1001" h="1002" extrusionOk="0">
                  <a:moveTo>
                    <a:pt x="501" y="1"/>
                  </a:moveTo>
                  <a:cubicBezTo>
                    <a:pt x="224" y="1"/>
                    <a:pt x="0" y="225"/>
                    <a:pt x="0" y="501"/>
                  </a:cubicBezTo>
                  <a:cubicBezTo>
                    <a:pt x="0" y="778"/>
                    <a:pt x="224" y="1001"/>
                    <a:pt x="501" y="1001"/>
                  </a:cubicBezTo>
                  <a:cubicBezTo>
                    <a:pt x="778" y="1001"/>
                    <a:pt x="1001" y="778"/>
                    <a:pt x="1001" y="501"/>
                  </a:cubicBezTo>
                  <a:cubicBezTo>
                    <a:pt x="1001" y="225"/>
                    <a:pt x="778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5146825" y="3701775"/>
              <a:ext cx="25025" cy="24750"/>
            </a:xfrm>
            <a:custGeom>
              <a:avLst/>
              <a:gdLst/>
              <a:ahLst/>
              <a:cxnLst/>
              <a:rect l="l" t="t" r="r" b="b"/>
              <a:pathLst>
                <a:path w="1001" h="990" extrusionOk="0">
                  <a:moveTo>
                    <a:pt x="500" y="1"/>
                  </a:moveTo>
                  <a:cubicBezTo>
                    <a:pt x="223" y="1"/>
                    <a:pt x="0" y="224"/>
                    <a:pt x="0" y="490"/>
                  </a:cubicBezTo>
                  <a:cubicBezTo>
                    <a:pt x="0" y="767"/>
                    <a:pt x="223" y="990"/>
                    <a:pt x="500" y="990"/>
                  </a:cubicBezTo>
                  <a:cubicBezTo>
                    <a:pt x="776" y="990"/>
                    <a:pt x="1000" y="767"/>
                    <a:pt x="1000" y="490"/>
                  </a:cubicBezTo>
                  <a:cubicBezTo>
                    <a:pt x="1000" y="224"/>
                    <a:pt x="77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34"/>
          <p:cNvGrpSpPr/>
          <p:nvPr/>
        </p:nvGrpSpPr>
        <p:grpSpPr>
          <a:xfrm>
            <a:off x="386669" y="213798"/>
            <a:ext cx="653103" cy="651415"/>
            <a:chOff x="5280375" y="3528325"/>
            <a:chExt cx="309425" cy="308625"/>
          </a:xfrm>
        </p:grpSpPr>
        <p:sp>
          <p:nvSpPr>
            <p:cNvPr id="575" name="Google Shape;575;p34"/>
            <p:cNvSpPr/>
            <p:nvPr/>
          </p:nvSpPr>
          <p:spPr>
            <a:xfrm>
              <a:off x="5330650" y="3556850"/>
              <a:ext cx="211000" cy="247125"/>
            </a:xfrm>
            <a:custGeom>
              <a:avLst/>
              <a:gdLst/>
              <a:ahLst/>
              <a:cxnLst/>
              <a:rect l="l" t="t" r="r" b="b"/>
              <a:pathLst>
                <a:path w="8440" h="9885" extrusionOk="0">
                  <a:moveTo>
                    <a:pt x="862" y="179"/>
                  </a:moveTo>
                  <a:cubicBezTo>
                    <a:pt x="1235" y="179"/>
                    <a:pt x="1799" y="434"/>
                    <a:pt x="2469" y="913"/>
                  </a:cubicBezTo>
                  <a:cubicBezTo>
                    <a:pt x="3427" y="1594"/>
                    <a:pt x="4502" y="2669"/>
                    <a:pt x="5502" y="3925"/>
                  </a:cubicBezTo>
                  <a:cubicBezTo>
                    <a:pt x="6503" y="5180"/>
                    <a:pt x="7300" y="6468"/>
                    <a:pt x="7758" y="7564"/>
                  </a:cubicBezTo>
                  <a:cubicBezTo>
                    <a:pt x="8184" y="8607"/>
                    <a:pt x="8248" y="9352"/>
                    <a:pt x="7929" y="9607"/>
                  </a:cubicBezTo>
                  <a:cubicBezTo>
                    <a:pt x="7841" y="9675"/>
                    <a:pt x="7726" y="9709"/>
                    <a:pt x="7587" y="9709"/>
                  </a:cubicBezTo>
                  <a:cubicBezTo>
                    <a:pt x="7205" y="9709"/>
                    <a:pt x="6642" y="9456"/>
                    <a:pt x="5971" y="8979"/>
                  </a:cubicBezTo>
                  <a:cubicBezTo>
                    <a:pt x="5013" y="8298"/>
                    <a:pt x="3938" y="7224"/>
                    <a:pt x="2937" y="5968"/>
                  </a:cubicBezTo>
                  <a:cubicBezTo>
                    <a:pt x="1937" y="4712"/>
                    <a:pt x="1139" y="3414"/>
                    <a:pt x="681" y="2328"/>
                  </a:cubicBezTo>
                  <a:cubicBezTo>
                    <a:pt x="255" y="1286"/>
                    <a:pt x="192" y="541"/>
                    <a:pt x="511" y="285"/>
                  </a:cubicBezTo>
                  <a:cubicBezTo>
                    <a:pt x="607" y="210"/>
                    <a:pt x="714" y="179"/>
                    <a:pt x="862" y="179"/>
                  </a:cubicBezTo>
                  <a:close/>
                  <a:moveTo>
                    <a:pt x="864" y="1"/>
                  </a:moveTo>
                  <a:cubicBezTo>
                    <a:pt x="684" y="1"/>
                    <a:pt x="529" y="47"/>
                    <a:pt x="404" y="146"/>
                  </a:cubicBezTo>
                  <a:cubicBezTo>
                    <a:pt x="0" y="456"/>
                    <a:pt x="43" y="1253"/>
                    <a:pt x="511" y="2392"/>
                  </a:cubicBezTo>
                  <a:cubicBezTo>
                    <a:pt x="969" y="3499"/>
                    <a:pt x="1778" y="4808"/>
                    <a:pt x="2788" y="6085"/>
                  </a:cubicBezTo>
                  <a:cubicBezTo>
                    <a:pt x="3800" y="7351"/>
                    <a:pt x="4895" y="8437"/>
                    <a:pt x="5864" y="9128"/>
                  </a:cubicBezTo>
                  <a:cubicBezTo>
                    <a:pt x="6567" y="9629"/>
                    <a:pt x="7162" y="9884"/>
                    <a:pt x="7588" y="9884"/>
                  </a:cubicBezTo>
                  <a:cubicBezTo>
                    <a:pt x="7769" y="9884"/>
                    <a:pt x="7918" y="9842"/>
                    <a:pt x="8035" y="9745"/>
                  </a:cubicBezTo>
                  <a:cubicBezTo>
                    <a:pt x="8439" y="9426"/>
                    <a:pt x="8397" y="8628"/>
                    <a:pt x="7929" y="7489"/>
                  </a:cubicBezTo>
                  <a:cubicBezTo>
                    <a:pt x="7471" y="6383"/>
                    <a:pt x="6662" y="5074"/>
                    <a:pt x="5651" y="3807"/>
                  </a:cubicBezTo>
                  <a:cubicBezTo>
                    <a:pt x="4030" y="1774"/>
                    <a:pt x="1975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5362300" y="3537025"/>
              <a:ext cx="157525" cy="286875"/>
            </a:xfrm>
            <a:custGeom>
              <a:avLst/>
              <a:gdLst/>
              <a:ahLst/>
              <a:cxnLst/>
              <a:rect l="l" t="t" r="r" b="b"/>
              <a:pathLst>
                <a:path w="6301" h="11475" extrusionOk="0">
                  <a:moveTo>
                    <a:pt x="5013" y="184"/>
                  </a:moveTo>
                  <a:cubicBezTo>
                    <a:pt x="5066" y="184"/>
                    <a:pt x="5119" y="195"/>
                    <a:pt x="5173" y="216"/>
                  </a:cubicBezTo>
                  <a:cubicBezTo>
                    <a:pt x="5556" y="365"/>
                    <a:pt x="5715" y="1100"/>
                    <a:pt x="5598" y="2216"/>
                  </a:cubicBezTo>
                  <a:cubicBezTo>
                    <a:pt x="5471" y="3398"/>
                    <a:pt x="5077" y="4856"/>
                    <a:pt x="4481" y="6346"/>
                  </a:cubicBezTo>
                  <a:cubicBezTo>
                    <a:pt x="3875" y="7835"/>
                    <a:pt x="3151" y="9176"/>
                    <a:pt x="2427" y="10103"/>
                  </a:cubicBezTo>
                  <a:cubicBezTo>
                    <a:pt x="1827" y="10877"/>
                    <a:pt x="1284" y="11292"/>
                    <a:pt x="900" y="11292"/>
                  </a:cubicBezTo>
                  <a:cubicBezTo>
                    <a:pt x="841" y="11292"/>
                    <a:pt x="786" y="11282"/>
                    <a:pt x="735" y="11262"/>
                  </a:cubicBezTo>
                  <a:cubicBezTo>
                    <a:pt x="352" y="11103"/>
                    <a:pt x="192" y="10379"/>
                    <a:pt x="309" y="9251"/>
                  </a:cubicBezTo>
                  <a:cubicBezTo>
                    <a:pt x="437" y="8081"/>
                    <a:pt x="831" y="6612"/>
                    <a:pt x="1427" y="5122"/>
                  </a:cubicBezTo>
                  <a:cubicBezTo>
                    <a:pt x="2672" y="2046"/>
                    <a:pt x="4215" y="184"/>
                    <a:pt x="5013" y="184"/>
                  </a:cubicBezTo>
                  <a:close/>
                  <a:moveTo>
                    <a:pt x="5006" y="0"/>
                  </a:moveTo>
                  <a:cubicBezTo>
                    <a:pt x="3928" y="0"/>
                    <a:pt x="2304" y="2460"/>
                    <a:pt x="1257" y="5058"/>
                  </a:cubicBezTo>
                  <a:cubicBezTo>
                    <a:pt x="650" y="6558"/>
                    <a:pt x="256" y="8048"/>
                    <a:pt x="129" y="9240"/>
                  </a:cubicBezTo>
                  <a:cubicBezTo>
                    <a:pt x="1" y="10464"/>
                    <a:pt x="192" y="11241"/>
                    <a:pt x="661" y="11432"/>
                  </a:cubicBezTo>
                  <a:cubicBezTo>
                    <a:pt x="735" y="11465"/>
                    <a:pt x="820" y="11475"/>
                    <a:pt x="895" y="11475"/>
                  </a:cubicBezTo>
                  <a:cubicBezTo>
                    <a:pt x="1342" y="11475"/>
                    <a:pt x="1927" y="11039"/>
                    <a:pt x="2565" y="10219"/>
                  </a:cubicBezTo>
                  <a:cubicBezTo>
                    <a:pt x="3300" y="9272"/>
                    <a:pt x="4045" y="7921"/>
                    <a:pt x="4651" y="6420"/>
                  </a:cubicBezTo>
                  <a:cubicBezTo>
                    <a:pt x="5769" y="3621"/>
                    <a:pt x="6301" y="471"/>
                    <a:pt x="5247" y="46"/>
                  </a:cubicBezTo>
                  <a:cubicBezTo>
                    <a:pt x="5170" y="15"/>
                    <a:pt x="5090" y="0"/>
                    <a:pt x="5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>
              <a:off x="5280375" y="3630575"/>
              <a:ext cx="309425" cy="99675"/>
            </a:xfrm>
            <a:custGeom>
              <a:avLst/>
              <a:gdLst/>
              <a:ahLst/>
              <a:cxnLst/>
              <a:rect l="l" t="t" r="r" b="b"/>
              <a:pathLst>
                <a:path w="12377" h="3987" extrusionOk="0">
                  <a:moveTo>
                    <a:pt x="8578" y="188"/>
                  </a:moveTo>
                  <a:cubicBezTo>
                    <a:pt x="9195" y="188"/>
                    <a:pt x="9780" y="220"/>
                    <a:pt x="10290" y="295"/>
                  </a:cubicBezTo>
                  <a:cubicBezTo>
                    <a:pt x="11408" y="465"/>
                    <a:pt x="12078" y="784"/>
                    <a:pt x="12132" y="1199"/>
                  </a:cubicBezTo>
                  <a:cubicBezTo>
                    <a:pt x="12185" y="1603"/>
                    <a:pt x="11621" y="2104"/>
                    <a:pt x="10588" y="2551"/>
                  </a:cubicBezTo>
                  <a:cubicBezTo>
                    <a:pt x="9514" y="3029"/>
                    <a:pt x="8045" y="3412"/>
                    <a:pt x="6449" y="3625"/>
                  </a:cubicBezTo>
                  <a:cubicBezTo>
                    <a:pt x="5515" y="3752"/>
                    <a:pt x="4653" y="3809"/>
                    <a:pt x="3889" y="3809"/>
                  </a:cubicBezTo>
                  <a:cubicBezTo>
                    <a:pt x="1773" y="3809"/>
                    <a:pt x="408" y="3374"/>
                    <a:pt x="330" y="2795"/>
                  </a:cubicBezTo>
                  <a:cubicBezTo>
                    <a:pt x="277" y="2380"/>
                    <a:pt x="840" y="1891"/>
                    <a:pt x="1862" y="1433"/>
                  </a:cubicBezTo>
                  <a:cubicBezTo>
                    <a:pt x="2948" y="965"/>
                    <a:pt x="4416" y="582"/>
                    <a:pt x="6012" y="369"/>
                  </a:cubicBezTo>
                  <a:cubicBezTo>
                    <a:pt x="6906" y="241"/>
                    <a:pt x="7779" y="188"/>
                    <a:pt x="8578" y="188"/>
                  </a:cubicBezTo>
                  <a:close/>
                  <a:moveTo>
                    <a:pt x="8576" y="1"/>
                  </a:moveTo>
                  <a:cubicBezTo>
                    <a:pt x="7769" y="1"/>
                    <a:pt x="6889" y="63"/>
                    <a:pt x="5981" y="188"/>
                  </a:cubicBezTo>
                  <a:cubicBezTo>
                    <a:pt x="3001" y="593"/>
                    <a:pt x="0" y="1688"/>
                    <a:pt x="149" y="2816"/>
                  </a:cubicBezTo>
                  <a:cubicBezTo>
                    <a:pt x="256" y="3625"/>
                    <a:pt x="1883" y="3987"/>
                    <a:pt x="3895" y="3987"/>
                  </a:cubicBezTo>
                  <a:cubicBezTo>
                    <a:pt x="4714" y="3987"/>
                    <a:pt x="5608" y="3923"/>
                    <a:pt x="6481" y="3806"/>
                  </a:cubicBezTo>
                  <a:cubicBezTo>
                    <a:pt x="8088" y="3583"/>
                    <a:pt x="9578" y="3199"/>
                    <a:pt x="10663" y="2721"/>
                  </a:cubicBezTo>
                  <a:cubicBezTo>
                    <a:pt x="11791" y="2220"/>
                    <a:pt x="12376" y="1678"/>
                    <a:pt x="12312" y="1167"/>
                  </a:cubicBezTo>
                  <a:cubicBezTo>
                    <a:pt x="12238" y="667"/>
                    <a:pt x="11536" y="295"/>
                    <a:pt x="10312" y="113"/>
                  </a:cubicBezTo>
                  <a:cubicBezTo>
                    <a:pt x="9793" y="39"/>
                    <a:pt x="9208" y="1"/>
                    <a:pt x="8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>
              <a:off x="5423750" y="3666125"/>
              <a:ext cx="28775" cy="28475"/>
            </a:xfrm>
            <a:custGeom>
              <a:avLst/>
              <a:gdLst/>
              <a:ahLst/>
              <a:cxnLst/>
              <a:rect l="l" t="t" r="r" b="b"/>
              <a:pathLst>
                <a:path w="1151" h="1139" extrusionOk="0">
                  <a:moveTo>
                    <a:pt x="575" y="1"/>
                  </a:moveTo>
                  <a:cubicBezTo>
                    <a:pt x="256" y="1"/>
                    <a:pt x="1" y="256"/>
                    <a:pt x="1" y="564"/>
                  </a:cubicBezTo>
                  <a:cubicBezTo>
                    <a:pt x="1" y="884"/>
                    <a:pt x="256" y="1139"/>
                    <a:pt x="575" y="1139"/>
                  </a:cubicBezTo>
                  <a:cubicBezTo>
                    <a:pt x="884" y="1139"/>
                    <a:pt x="1150" y="884"/>
                    <a:pt x="1150" y="564"/>
                  </a:cubicBezTo>
                  <a:cubicBezTo>
                    <a:pt x="1150" y="256"/>
                    <a:pt x="884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5478825" y="3528325"/>
              <a:ext cx="28500" cy="28750"/>
            </a:xfrm>
            <a:custGeom>
              <a:avLst/>
              <a:gdLst/>
              <a:ahLst/>
              <a:cxnLst/>
              <a:rect l="l" t="t" r="r" b="b"/>
              <a:pathLst>
                <a:path w="1140" h="1150" extrusionOk="0">
                  <a:moveTo>
                    <a:pt x="565" y="0"/>
                  </a:moveTo>
                  <a:cubicBezTo>
                    <a:pt x="256" y="0"/>
                    <a:pt x="1" y="256"/>
                    <a:pt x="1" y="575"/>
                  </a:cubicBezTo>
                  <a:cubicBezTo>
                    <a:pt x="1" y="894"/>
                    <a:pt x="256" y="1150"/>
                    <a:pt x="565" y="1150"/>
                  </a:cubicBezTo>
                  <a:cubicBezTo>
                    <a:pt x="884" y="1150"/>
                    <a:pt x="1139" y="894"/>
                    <a:pt x="1139" y="575"/>
                  </a:cubicBezTo>
                  <a:cubicBezTo>
                    <a:pt x="1139" y="256"/>
                    <a:pt x="884" y="0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4"/>
            <p:cNvSpPr/>
            <p:nvPr/>
          </p:nvSpPr>
          <p:spPr>
            <a:xfrm>
              <a:off x="5367875" y="3808450"/>
              <a:ext cx="28525" cy="28500"/>
            </a:xfrm>
            <a:custGeom>
              <a:avLst/>
              <a:gdLst/>
              <a:ahLst/>
              <a:cxnLst/>
              <a:rect l="l" t="t" r="r" b="b"/>
              <a:pathLst>
                <a:path w="1141" h="1140" extrusionOk="0">
                  <a:moveTo>
                    <a:pt x="576" y="1"/>
                  </a:moveTo>
                  <a:cubicBezTo>
                    <a:pt x="256" y="1"/>
                    <a:pt x="1" y="256"/>
                    <a:pt x="1" y="565"/>
                  </a:cubicBezTo>
                  <a:cubicBezTo>
                    <a:pt x="1" y="884"/>
                    <a:pt x="256" y="1140"/>
                    <a:pt x="576" y="1140"/>
                  </a:cubicBezTo>
                  <a:cubicBezTo>
                    <a:pt x="885" y="1140"/>
                    <a:pt x="1140" y="884"/>
                    <a:pt x="1140" y="565"/>
                  </a:cubicBezTo>
                  <a:cubicBezTo>
                    <a:pt x="1140" y="256"/>
                    <a:pt x="885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" name="Google Shape;581;p34"/>
          <p:cNvSpPr/>
          <p:nvPr/>
        </p:nvSpPr>
        <p:spPr>
          <a:xfrm>
            <a:off x="-1776246" y="4285727"/>
            <a:ext cx="3878097" cy="2976030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4"/>
          <p:cNvSpPr/>
          <p:nvPr/>
        </p:nvSpPr>
        <p:spPr>
          <a:xfrm>
            <a:off x="463879" y="-2436523"/>
            <a:ext cx="3878097" cy="2976030"/>
          </a:xfrm>
          <a:custGeom>
            <a:avLst/>
            <a:gdLst/>
            <a:ahLst/>
            <a:cxnLst/>
            <a:rect l="l" t="t" r="r" b="b"/>
            <a:pathLst>
              <a:path w="15269" h="11717" extrusionOk="0">
                <a:moveTo>
                  <a:pt x="7701" y="1"/>
                </a:moveTo>
                <a:cubicBezTo>
                  <a:pt x="4615" y="1"/>
                  <a:pt x="1" y="3587"/>
                  <a:pt x="3347" y="9302"/>
                </a:cubicBezTo>
                <a:cubicBezTo>
                  <a:pt x="4384" y="11068"/>
                  <a:pt x="5959" y="11717"/>
                  <a:pt x="7608" y="11717"/>
                </a:cubicBezTo>
                <a:cubicBezTo>
                  <a:pt x="11256" y="11717"/>
                  <a:pt x="15269" y="8541"/>
                  <a:pt x="14639" y="7259"/>
                </a:cubicBezTo>
                <a:cubicBezTo>
                  <a:pt x="14372" y="6719"/>
                  <a:pt x="13825" y="6592"/>
                  <a:pt x="13170" y="6592"/>
                </a:cubicBezTo>
                <a:cubicBezTo>
                  <a:pt x="12595" y="6592"/>
                  <a:pt x="11936" y="6690"/>
                  <a:pt x="11311" y="6690"/>
                </a:cubicBezTo>
                <a:cubicBezTo>
                  <a:pt x="10627" y="6690"/>
                  <a:pt x="9984" y="6574"/>
                  <a:pt x="9531" y="6088"/>
                </a:cubicBezTo>
                <a:cubicBezTo>
                  <a:pt x="8573" y="5046"/>
                  <a:pt x="11605" y="3939"/>
                  <a:pt x="9786" y="969"/>
                </a:cubicBezTo>
                <a:cubicBezTo>
                  <a:pt x="9384" y="311"/>
                  <a:pt x="8609" y="1"/>
                  <a:pt x="77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8" r:id="rId4"/>
    <p:sldLayoutId id="2147483669" r:id="rId5"/>
    <p:sldLayoutId id="2147483670" r:id="rId6"/>
    <p:sldLayoutId id="2147483671" r:id="rId7"/>
    <p:sldLayoutId id="2147483679" r:id="rId8"/>
    <p:sldLayoutId id="214748368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3_D2EE23B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5_89081A9F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6_217C7ADE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7_D748513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8_3362F437.xm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D_7F636548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73F95D93-E153-0D2A-AD2F-5307D71EF4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9000"/>
          </a:blip>
          <a:srcRect/>
          <a:stretch/>
        </p:blipFill>
        <p:spPr>
          <a:xfrm>
            <a:off x="-558799" y="0"/>
            <a:ext cx="10011144" cy="5165324"/>
          </a:xfrm>
          <a:prstGeom prst="rect">
            <a:avLst/>
          </a:prstGeom>
        </p:spPr>
      </p:pic>
      <p:sp>
        <p:nvSpPr>
          <p:cNvPr id="3" name="Google Shape;594;p38">
            <a:extLst>
              <a:ext uri="{FF2B5EF4-FFF2-40B4-BE49-F238E27FC236}">
                <a16:creationId xmlns:a16="http://schemas.microsoft.com/office/drawing/2014/main" id="{07A712A9-A44B-4233-8672-856ACF859FBC}"/>
              </a:ext>
            </a:extLst>
          </p:cNvPr>
          <p:cNvSpPr txBox="1">
            <a:spLocks/>
          </p:cNvSpPr>
          <p:nvPr/>
        </p:nvSpPr>
        <p:spPr>
          <a:xfrm>
            <a:off x="1209464" y="2961734"/>
            <a:ext cx="6725072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POOR6 – Riccardo Gobbo, Simone Merlo, Diego Spinosa</a:t>
            </a:r>
          </a:p>
        </p:txBody>
      </p:sp>
      <p:sp>
        <p:nvSpPr>
          <p:cNvPr id="4" name="Google Shape;593;p38">
            <a:extLst>
              <a:ext uri="{FF2B5EF4-FFF2-40B4-BE49-F238E27FC236}">
                <a16:creationId xmlns:a16="http://schemas.microsoft.com/office/drawing/2014/main" id="{F7A18EE2-497A-66CD-638E-DD9332C1087E}"/>
              </a:ext>
            </a:extLst>
          </p:cNvPr>
          <p:cNvSpPr txBox="1">
            <a:spLocks/>
          </p:cNvSpPr>
          <p:nvPr/>
        </p:nvSpPr>
        <p:spPr>
          <a:xfrm>
            <a:off x="773507" y="2267226"/>
            <a:ext cx="7596987" cy="69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Bangla"/>
              <a:buNone/>
              <a:defRPr sz="3500" b="0" i="0" u="none" strike="noStrike" cap="none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9pPr>
          </a:lstStyle>
          <a:p>
            <a:pPr algn="ctr"/>
            <a:r>
              <a:rPr lang="it-IT" sz="5400" b="1" dirty="0">
                <a:solidFill>
                  <a:schemeClr val="tx1"/>
                </a:solidFill>
                <a:latin typeface="Fira Sans Extra Condensed Medium"/>
                <a:sym typeface="Anek Bangla SemiBold"/>
              </a:rPr>
              <a:t>Electric Cars of Washington State</a:t>
            </a:r>
          </a:p>
        </p:txBody>
      </p:sp>
    </p:spTree>
    <p:extLst>
      <p:ext uri="{BB962C8B-B14F-4D97-AF65-F5344CB8AC3E}">
        <p14:creationId xmlns:p14="http://schemas.microsoft.com/office/powerpoint/2010/main" val="3588901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1. Query 2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669" name="Google Shape;669;p39"/>
          <p:cNvSpPr/>
          <p:nvPr/>
        </p:nvSpPr>
        <p:spPr>
          <a:xfrm flipH="1">
            <a:off x="7255996" y="264059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9"/>
          <p:cNvSpPr/>
          <p:nvPr/>
        </p:nvSpPr>
        <p:spPr>
          <a:xfrm flipH="1">
            <a:off x="720001" y="4253874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720001" y="1278672"/>
            <a:ext cx="78725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How many EV cars are registered for each production year?</a:t>
            </a:r>
          </a:p>
          <a:p>
            <a:endParaRPr lang="en-GB" sz="1600" i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/>
              <a:t>Indicator of EV adoption through time.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D4E479-BB62-DAD4-98D4-F567439A1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2" r="44778"/>
          <a:stretch/>
        </p:blipFill>
        <p:spPr>
          <a:xfrm>
            <a:off x="662940" y="2364811"/>
            <a:ext cx="2941320" cy="97480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C2C6322-84A5-B78B-175B-90B1C3E4F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7520" y="2217913"/>
            <a:ext cx="4258950" cy="1962388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B9A42EBD-A43D-6604-D28D-37DC641B447A}"/>
              </a:ext>
            </a:extLst>
          </p:cNvPr>
          <p:cNvSpPr/>
          <p:nvPr/>
        </p:nvSpPr>
        <p:spPr>
          <a:xfrm>
            <a:off x="-135461" y="1138631"/>
            <a:ext cx="860715" cy="6161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CF5C37B-A07D-D5C7-7312-E9423E80C88B}"/>
              </a:ext>
            </a:extLst>
          </p:cNvPr>
          <p:cNvSpPr/>
          <p:nvPr/>
        </p:nvSpPr>
        <p:spPr>
          <a:xfrm>
            <a:off x="8122997" y="4288545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119A64F-3227-5858-183B-87DCEFDD75EA}"/>
              </a:ext>
            </a:extLst>
          </p:cNvPr>
          <p:cNvSpPr/>
          <p:nvPr/>
        </p:nvSpPr>
        <p:spPr>
          <a:xfrm>
            <a:off x="146527" y="360602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2D9E0DBF-B8A5-0C3A-6F98-BDC3E1C46E05}"/>
              </a:ext>
            </a:extLst>
          </p:cNvPr>
          <p:cNvSpPr/>
          <p:nvPr/>
        </p:nvSpPr>
        <p:spPr>
          <a:xfrm>
            <a:off x="6730647" y="12643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637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A9D82E2F-7992-B96F-A5CD-44B0C0DDDE5C}"/>
              </a:ext>
            </a:extLst>
          </p:cNvPr>
          <p:cNvSpPr/>
          <p:nvPr/>
        </p:nvSpPr>
        <p:spPr>
          <a:xfrm>
            <a:off x="7786468" y="4190553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2AE1EBCC-E5E0-95EB-DACB-DD0861B30955}"/>
              </a:ext>
            </a:extLst>
          </p:cNvPr>
          <p:cNvSpPr/>
          <p:nvPr/>
        </p:nvSpPr>
        <p:spPr>
          <a:xfrm>
            <a:off x="137500" y="988969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4" name="Google Shape;664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r>
              <a:rPr lang="en" b="0" dirty="0"/>
              <a:t>. Query 4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720001" y="1278672"/>
            <a:ext cx="787256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What is the mean AGI and charging stations amount/type for each city?</a:t>
            </a:r>
          </a:p>
          <a:p>
            <a:endParaRPr lang="en-GB" sz="1600" i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/>
              <a:t>Highlights the eventual correlation between wealth and charging station density/type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D4E479-BB62-DAD4-98D4-F567439A1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2" r="44778"/>
          <a:stretch/>
        </p:blipFill>
        <p:spPr>
          <a:xfrm>
            <a:off x="662940" y="2364811"/>
            <a:ext cx="2941320" cy="97480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C2C6322-84A5-B78B-175B-90B1C3E4F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7520" y="2217913"/>
            <a:ext cx="4258950" cy="196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00969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05FD695F-7DC0-AEA4-A123-305FCD09CBB2}"/>
              </a:ext>
            </a:extLst>
          </p:cNvPr>
          <p:cNvSpPr/>
          <p:nvPr/>
        </p:nvSpPr>
        <p:spPr>
          <a:xfrm>
            <a:off x="7850526" y="4166595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680AF692-D811-8845-929A-FB73C9375DB8}"/>
              </a:ext>
            </a:extLst>
          </p:cNvPr>
          <p:cNvSpPr/>
          <p:nvPr/>
        </p:nvSpPr>
        <p:spPr>
          <a:xfrm>
            <a:off x="137500" y="988969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4" name="Google Shape;664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3. Query 5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720001" y="1278672"/>
            <a:ext cx="787256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What is the car count and the charging station count for each county?</a:t>
            </a:r>
          </a:p>
          <a:p>
            <a:endParaRPr lang="en-GB" sz="1600" i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/>
              <a:t>Highlights the eventual correlation between car density and charging station density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D4E479-BB62-DAD4-98D4-F567439A1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2" r="44778"/>
          <a:stretch/>
        </p:blipFill>
        <p:spPr>
          <a:xfrm>
            <a:off x="662940" y="2364811"/>
            <a:ext cx="2941320" cy="97480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C2C6322-84A5-B78B-175B-90B1C3E4F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7520" y="2217913"/>
            <a:ext cx="4258950" cy="196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80604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DD0743A9-6FF5-4DB1-359D-41C9B443C022}"/>
              </a:ext>
            </a:extLst>
          </p:cNvPr>
          <p:cNvSpPr/>
          <p:nvPr/>
        </p:nvSpPr>
        <p:spPr>
          <a:xfrm>
            <a:off x="289900" y="1141369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41B9037C-6CDE-6001-34BF-76F9948DCD11}"/>
              </a:ext>
            </a:extLst>
          </p:cNvPr>
          <p:cNvSpPr/>
          <p:nvPr/>
        </p:nvSpPr>
        <p:spPr>
          <a:xfrm>
            <a:off x="7850527" y="4042007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4" name="Google Shape;664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r>
              <a:rPr lang="en" b="0" dirty="0"/>
              <a:t>. Query 7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720001" y="1278672"/>
            <a:ext cx="787256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What is the clean and non-clean car count for each production year?</a:t>
            </a:r>
          </a:p>
          <a:p>
            <a:endParaRPr lang="en-GB" sz="1600" i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/>
              <a:t>Highlights how the amount of clear and non-clean registered vehicles varied over time and their proportion.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6D4E479-BB62-DAD4-98D4-F567439A1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72" r="44778"/>
          <a:stretch/>
        </p:blipFill>
        <p:spPr>
          <a:xfrm>
            <a:off x="662940" y="2364811"/>
            <a:ext cx="2941320" cy="97480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C2C6322-84A5-B78B-175B-90B1C3E4F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7520" y="2217913"/>
            <a:ext cx="4258950" cy="196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84081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44B3D0C0-3BD9-0F71-C308-B211F11C1007}"/>
              </a:ext>
            </a:extLst>
          </p:cNvPr>
          <p:cNvSpPr/>
          <p:nvPr/>
        </p:nvSpPr>
        <p:spPr>
          <a:xfrm>
            <a:off x="289900" y="1141369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D67C57F-FE0E-9DA6-4EA8-CF0008E3C38B}"/>
              </a:ext>
            </a:extLst>
          </p:cNvPr>
          <p:cNvSpPr/>
          <p:nvPr/>
        </p:nvSpPr>
        <p:spPr>
          <a:xfrm>
            <a:off x="7850527" y="4087349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4" name="Google Shape;664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Anek Bangla SemiBold"/>
                <a:ea typeface="Anek Bangla SemiBold"/>
                <a:cs typeface="Anek Bangla SemiBold"/>
                <a:sym typeface="Anek Bangla SemiBold"/>
              </a:rPr>
              <a:t>PHEV Cars Range and AGI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9B06BF-2C5D-AFDA-328B-19F3D51AD4A0}"/>
              </a:ext>
            </a:extLst>
          </p:cNvPr>
          <p:cNvSpPr txBox="1"/>
          <p:nvPr/>
        </p:nvSpPr>
        <p:spPr>
          <a:xfrm>
            <a:off x="720001" y="1278672"/>
            <a:ext cx="78725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dirty="0"/>
              <a:t>What is the average range of PHEV cars and average AGI for each county?</a:t>
            </a:r>
          </a:p>
          <a:p>
            <a:endParaRPr lang="en-GB" sz="1600" i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600" dirty="0"/>
              <a:t>Do, on average, richer regions buy longer-range hybrid vehicles?</a:t>
            </a:r>
          </a:p>
        </p:txBody>
      </p: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04BB08F6-63C5-9AAC-EA45-BAE468390C16}"/>
              </a:ext>
            </a:extLst>
          </p:cNvPr>
          <p:cNvGrpSpPr>
            <a:grpSpLocks noChangeAspect="1"/>
          </p:cNvGrpSpPr>
          <p:nvPr/>
        </p:nvGrpSpPr>
        <p:grpSpPr>
          <a:xfrm>
            <a:off x="575650" y="2266278"/>
            <a:ext cx="3403757" cy="2520000"/>
            <a:chOff x="363877" y="400050"/>
            <a:chExt cx="4354173" cy="3223648"/>
          </a:xfrm>
        </p:grpSpPr>
        <p:pic>
          <p:nvPicPr>
            <p:cNvPr id="10" name="Immagine 9" descr="Immagine che contiene testo, schermata, Carattere&#10;&#10;Descrizione generata automaticamente">
              <a:extLst>
                <a:ext uri="{FF2B5EF4-FFF2-40B4-BE49-F238E27FC236}">
                  <a16:creationId xmlns:a16="http://schemas.microsoft.com/office/drawing/2014/main" id="{88D92FAE-63ED-F7F0-C0AE-CA7E76F74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3878" y="1783676"/>
              <a:ext cx="4354172" cy="1642499"/>
            </a:xfrm>
            <a:prstGeom prst="rect">
              <a:avLst/>
            </a:prstGeom>
          </p:spPr>
        </p:pic>
        <p:pic>
          <p:nvPicPr>
            <p:cNvPr id="12" name="Immagine 11" descr="Immagine che contiene testo, schermata, Carattere&#10;&#10;Descrizione generata automaticamente">
              <a:extLst>
                <a:ext uri="{FF2B5EF4-FFF2-40B4-BE49-F238E27FC236}">
                  <a16:creationId xmlns:a16="http://schemas.microsoft.com/office/drawing/2014/main" id="{A029AB38-C50B-47A3-B6A6-E6A3046B0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3877" y="1981199"/>
              <a:ext cx="4354173" cy="1642499"/>
            </a:xfrm>
            <a:prstGeom prst="rect">
              <a:avLst/>
            </a:prstGeom>
          </p:spPr>
        </p:pic>
        <p:pic>
          <p:nvPicPr>
            <p:cNvPr id="15" name="Immagine 14" descr="Immagine che contiene testo, schermata, Carattere&#10;&#10;Descrizione generata automaticamente">
              <a:extLst>
                <a:ext uri="{FF2B5EF4-FFF2-40B4-BE49-F238E27FC236}">
                  <a16:creationId xmlns:a16="http://schemas.microsoft.com/office/drawing/2014/main" id="{033AB6A3-6423-C27F-B8C1-A845CAC6BC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5761"/>
            <a:stretch/>
          </p:blipFill>
          <p:spPr>
            <a:xfrm>
              <a:off x="363878" y="400050"/>
              <a:ext cx="4354172" cy="1383626"/>
            </a:xfrm>
            <a:prstGeom prst="rect">
              <a:avLst/>
            </a:prstGeom>
          </p:spPr>
        </p:pic>
      </p:grpSp>
      <p:pic>
        <p:nvPicPr>
          <p:cNvPr id="18" name="Immagine 17" descr="Immagine che contiene linea, Diagramma, schermata, pendio&#10;&#10;Descrizione generata automaticamente">
            <a:extLst>
              <a:ext uri="{FF2B5EF4-FFF2-40B4-BE49-F238E27FC236}">
                <a16:creationId xmlns:a16="http://schemas.microsoft.com/office/drawing/2014/main" id="{1B7877F7-467B-B653-E343-EC728DCC10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21150" y="2224473"/>
            <a:ext cx="4756150" cy="267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12306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44B3D0C0-3BD9-0F71-C308-B211F11C1007}"/>
              </a:ext>
            </a:extLst>
          </p:cNvPr>
          <p:cNvSpPr/>
          <p:nvPr/>
        </p:nvSpPr>
        <p:spPr>
          <a:xfrm>
            <a:off x="289900" y="1141369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D67C57F-FE0E-9DA6-4EA8-CF0008E3C38B}"/>
              </a:ext>
            </a:extLst>
          </p:cNvPr>
          <p:cNvSpPr/>
          <p:nvPr/>
        </p:nvSpPr>
        <p:spPr>
          <a:xfrm>
            <a:off x="7850527" y="4087349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schermata&#10;&#10;Descrizione generata automaticamente">
            <a:extLst>
              <a:ext uri="{FF2B5EF4-FFF2-40B4-BE49-F238E27FC236}">
                <a16:creationId xmlns:a16="http://schemas.microsoft.com/office/drawing/2014/main" id="{30FEFD53-2D11-1A7C-1C7C-F2DD2289FD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03" b="6495"/>
          <a:stretch/>
        </p:blipFill>
        <p:spPr>
          <a:xfrm>
            <a:off x="1868873" y="2632817"/>
            <a:ext cx="5406257" cy="2363029"/>
          </a:xfrm>
          <a:prstGeom prst="rect">
            <a:avLst/>
          </a:prstGeom>
        </p:spPr>
      </p:pic>
      <p:pic>
        <p:nvPicPr>
          <p:cNvPr id="9" name="Immagine 8" descr="Immagine che contiene mappa, schermata&#10;&#10;Descrizione generata automaticamente">
            <a:extLst>
              <a:ext uri="{FF2B5EF4-FFF2-40B4-BE49-F238E27FC236}">
                <a16:creationId xmlns:a16="http://schemas.microsoft.com/office/drawing/2014/main" id="{9714C67B-D645-C1D9-A09A-52C21973B1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002" b="6497"/>
          <a:stretch/>
        </p:blipFill>
        <p:spPr>
          <a:xfrm>
            <a:off x="1868871" y="147654"/>
            <a:ext cx="5406258" cy="236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2042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D965A5-A902-3AED-F024-4834FE1A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KG Applications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9978B4C-98DD-0A23-0825-F5E8102A0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8536" y="2159927"/>
            <a:ext cx="4137336" cy="717100"/>
          </a:xfrm>
        </p:spPr>
        <p:txBody>
          <a:bodyPr/>
          <a:lstStyle/>
          <a:p>
            <a:pPr marL="139700" indent="0">
              <a:buNone/>
            </a:pPr>
            <a:r>
              <a:rPr lang="it-IT" sz="1600" dirty="0"/>
              <a:t>Car </a:t>
            </a:r>
            <a:r>
              <a:rPr lang="it-IT" sz="1600" dirty="0" err="1"/>
              <a:t>number-wealth</a:t>
            </a:r>
            <a:r>
              <a:rPr lang="it-IT" sz="1600" dirty="0"/>
              <a:t> </a:t>
            </a:r>
            <a:r>
              <a:rPr lang="it-IT" sz="1600" dirty="0" err="1"/>
              <a:t>correlation</a:t>
            </a:r>
            <a:endParaRPr lang="it-IT" sz="1600" dirty="0"/>
          </a:p>
          <a:p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income</a:t>
            </a:r>
            <a:r>
              <a:rPr lang="it-IT" sz="1400" dirty="0"/>
              <a:t> a </a:t>
            </a:r>
            <a:r>
              <a:rPr lang="it-IT" sz="1400" dirty="0" err="1"/>
              <a:t>limit</a:t>
            </a:r>
            <a:r>
              <a:rPr lang="it-IT" sz="1400" dirty="0"/>
              <a:t> to EV </a:t>
            </a:r>
            <a:r>
              <a:rPr lang="it-IT" sz="1400" dirty="0" err="1"/>
              <a:t>popularity</a:t>
            </a:r>
            <a:r>
              <a:rPr lang="it-IT" sz="1400" dirty="0"/>
              <a:t>?</a:t>
            </a:r>
          </a:p>
        </p:txBody>
      </p:sp>
      <p:grpSp>
        <p:nvGrpSpPr>
          <p:cNvPr id="42" name="Google Shape;11628;p88">
            <a:extLst>
              <a:ext uri="{FF2B5EF4-FFF2-40B4-BE49-F238E27FC236}">
                <a16:creationId xmlns:a16="http://schemas.microsoft.com/office/drawing/2014/main" id="{312E884D-8226-D7CB-6FDE-354A79B70386}"/>
              </a:ext>
            </a:extLst>
          </p:cNvPr>
          <p:cNvGrpSpPr/>
          <p:nvPr/>
        </p:nvGrpSpPr>
        <p:grpSpPr>
          <a:xfrm>
            <a:off x="1087004" y="3748562"/>
            <a:ext cx="349052" cy="313055"/>
            <a:chOff x="5778676" y="3826972"/>
            <a:chExt cx="349052" cy="313055"/>
          </a:xfrm>
          <a:solidFill>
            <a:schemeClr val="bg1"/>
          </a:solidFill>
        </p:grpSpPr>
        <p:sp>
          <p:nvSpPr>
            <p:cNvPr id="43" name="Google Shape;11629;p88">
              <a:extLst>
                <a:ext uri="{FF2B5EF4-FFF2-40B4-BE49-F238E27FC236}">
                  <a16:creationId xmlns:a16="http://schemas.microsoft.com/office/drawing/2014/main" id="{D20E5235-AC5E-D4CF-5BE1-4D49EF1B6CE3}"/>
                </a:ext>
              </a:extLst>
            </p:cNvPr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30;p88">
              <a:extLst>
                <a:ext uri="{FF2B5EF4-FFF2-40B4-BE49-F238E27FC236}">
                  <a16:creationId xmlns:a16="http://schemas.microsoft.com/office/drawing/2014/main" id="{5CEFC8C8-0BEA-376C-8E52-A396B22EE39B}"/>
                </a:ext>
              </a:extLst>
            </p:cNvPr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631;p88">
              <a:extLst>
                <a:ext uri="{FF2B5EF4-FFF2-40B4-BE49-F238E27FC236}">
                  <a16:creationId xmlns:a16="http://schemas.microsoft.com/office/drawing/2014/main" id="{EF46BABD-A6F0-6574-871D-0838C60B9890}"/>
                </a:ext>
              </a:extLst>
            </p:cNvPr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632;p88">
              <a:extLst>
                <a:ext uri="{FF2B5EF4-FFF2-40B4-BE49-F238E27FC236}">
                  <a16:creationId xmlns:a16="http://schemas.microsoft.com/office/drawing/2014/main" id="{EF2D138B-5AB2-435B-293F-D8E321282BC5}"/>
                </a:ext>
              </a:extLst>
            </p:cNvPr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633;p88">
              <a:extLst>
                <a:ext uri="{FF2B5EF4-FFF2-40B4-BE49-F238E27FC236}">
                  <a16:creationId xmlns:a16="http://schemas.microsoft.com/office/drawing/2014/main" id="{07023F99-3BF4-0251-CD2F-E11CC3FA41D1}"/>
                </a:ext>
              </a:extLst>
            </p:cNvPr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925;p47">
            <a:extLst>
              <a:ext uri="{FF2B5EF4-FFF2-40B4-BE49-F238E27FC236}">
                <a16:creationId xmlns:a16="http://schemas.microsoft.com/office/drawing/2014/main" id="{DCA6484C-BD8F-B58A-D19C-62215E7AEA19}"/>
              </a:ext>
            </a:extLst>
          </p:cNvPr>
          <p:cNvSpPr/>
          <p:nvPr/>
        </p:nvSpPr>
        <p:spPr>
          <a:xfrm flipH="1">
            <a:off x="3984789" y="1448054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926;p47">
            <a:extLst>
              <a:ext uri="{FF2B5EF4-FFF2-40B4-BE49-F238E27FC236}">
                <a16:creationId xmlns:a16="http://schemas.microsoft.com/office/drawing/2014/main" id="{03B33C53-30D9-D838-A6CF-8E56BCDE4F7C}"/>
              </a:ext>
            </a:extLst>
          </p:cNvPr>
          <p:cNvSpPr/>
          <p:nvPr/>
        </p:nvSpPr>
        <p:spPr>
          <a:xfrm flipH="1">
            <a:off x="1973837" y="3358076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928;p47">
            <a:extLst>
              <a:ext uri="{FF2B5EF4-FFF2-40B4-BE49-F238E27FC236}">
                <a16:creationId xmlns:a16="http://schemas.microsoft.com/office/drawing/2014/main" id="{C8CB651A-1B78-632A-95AD-E015C6065F24}"/>
              </a:ext>
            </a:extLst>
          </p:cNvPr>
          <p:cNvSpPr/>
          <p:nvPr/>
        </p:nvSpPr>
        <p:spPr>
          <a:xfrm flipH="1">
            <a:off x="5995741" y="3358076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" name="Google Shape;10406;p86">
            <a:extLst>
              <a:ext uri="{FF2B5EF4-FFF2-40B4-BE49-F238E27FC236}">
                <a16:creationId xmlns:a16="http://schemas.microsoft.com/office/drawing/2014/main" id="{AD8DBE64-A5E1-D526-DB41-8553E639F661}"/>
              </a:ext>
            </a:extLst>
          </p:cNvPr>
          <p:cNvGrpSpPr/>
          <p:nvPr/>
        </p:nvGrpSpPr>
        <p:grpSpPr>
          <a:xfrm>
            <a:off x="2141630" y="3619849"/>
            <a:ext cx="440505" cy="290018"/>
            <a:chOff x="5727616" y="4204699"/>
            <a:chExt cx="440505" cy="290018"/>
          </a:xfrm>
          <a:solidFill>
            <a:schemeClr val="bg1"/>
          </a:solidFill>
        </p:grpSpPr>
        <p:sp>
          <p:nvSpPr>
            <p:cNvPr id="80" name="Google Shape;10407;p86">
              <a:extLst>
                <a:ext uri="{FF2B5EF4-FFF2-40B4-BE49-F238E27FC236}">
                  <a16:creationId xmlns:a16="http://schemas.microsoft.com/office/drawing/2014/main" id="{63715FBE-2890-6E01-08AF-276CCA8C4958}"/>
                </a:ext>
              </a:extLst>
            </p:cNvPr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408;p86">
              <a:extLst>
                <a:ext uri="{FF2B5EF4-FFF2-40B4-BE49-F238E27FC236}">
                  <a16:creationId xmlns:a16="http://schemas.microsoft.com/office/drawing/2014/main" id="{19DB0E33-32D9-F64A-EDF1-2256A8E4A7EE}"/>
                </a:ext>
              </a:extLst>
            </p:cNvPr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409;p86">
              <a:extLst>
                <a:ext uri="{FF2B5EF4-FFF2-40B4-BE49-F238E27FC236}">
                  <a16:creationId xmlns:a16="http://schemas.microsoft.com/office/drawing/2014/main" id="{EFFB37B3-FD4E-4704-7A60-0C3E48DA9C1D}"/>
                </a:ext>
              </a:extLst>
            </p:cNvPr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410;p86">
              <a:extLst>
                <a:ext uri="{FF2B5EF4-FFF2-40B4-BE49-F238E27FC236}">
                  <a16:creationId xmlns:a16="http://schemas.microsoft.com/office/drawing/2014/main" id="{36123948-A3F8-FFF4-DC02-11D4E25A7B5B}"/>
                </a:ext>
              </a:extLst>
            </p:cNvPr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411;p86">
              <a:extLst>
                <a:ext uri="{FF2B5EF4-FFF2-40B4-BE49-F238E27FC236}">
                  <a16:creationId xmlns:a16="http://schemas.microsoft.com/office/drawing/2014/main" id="{EAF996C3-4D46-C99C-B02C-92A18250000C}"/>
                </a:ext>
              </a:extLst>
            </p:cNvPr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0412;p86">
              <a:extLst>
                <a:ext uri="{FF2B5EF4-FFF2-40B4-BE49-F238E27FC236}">
                  <a16:creationId xmlns:a16="http://schemas.microsoft.com/office/drawing/2014/main" id="{BAB54F99-A3B8-21DB-02EC-35395B339B00}"/>
                </a:ext>
              </a:extLst>
            </p:cNvPr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0413;p86">
              <a:extLst>
                <a:ext uri="{FF2B5EF4-FFF2-40B4-BE49-F238E27FC236}">
                  <a16:creationId xmlns:a16="http://schemas.microsoft.com/office/drawing/2014/main" id="{823ABE92-4B2D-F921-701C-BA9A6D0B84A4}"/>
                </a:ext>
              </a:extLst>
            </p:cNvPr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414;p86">
              <a:extLst>
                <a:ext uri="{FF2B5EF4-FFF2-40B4-BE49-F238E27FC236}">
                  <a16:creationId xmlns:a16="http://schemas.microsoft.com/office/drawing/2014/main" id="{B780397B-E40C-3BCA-E8C2-7B4DAD91B4B1}"/>
                </a:ext>
              </a:extLst>
            </p:cNvPr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11628;p88">
            <a:extLst>
              <a:ext uri="{FF2B5EF4-FFF2-40B4-BE49-F238E27FC236}">
                <a16:creationId xmlns:a16="http://schemas.microsoft.com/office/drawing/2014/main" id="{06647BBA-32A8-CE58-A236-A7CA4E2957FC}"/>
              </a:ext>
            </a:extLst>
          </p:cNvPr>
          <p:cNvGrpSpPr/>
          <p:nvPr/>
        </p:nvGrpSpPr>
        <p:grpSpPr>
          <a:xfrm>
            <a:off x="4202798" y="1662836"/>
            <a:ext cx="349052" cy="313055"/>
            <a:chOff x="5778676" y="3826972"/>
            <a:chExt cx="349052" cy="313055"/>
          </a:xfrm>
          <a:solidFill>
            <a:schemeClr val="bg1"/>
          </a:solidFill>
        </p:grpSpPr>
        <p:sp>
          <p:nvSpPr>
            <p:cNvPr id="92" name="Google Shape;11629;p88">
              <a:extLst>
                <a:ext uri="{FF2B5EF4-FFF2-40B4-BE49-F238E27FC236}">
                  <a16:creationId xmlns:a16="http://schemas.microsoft.com/office/drawing/2014/main" id="{01F9DB91-ED11-5B43-E857-56D096B5BA42}"/>
                </a:ext>
              </a:extLst>
            </p:cNvPr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1630;p88">
              <a:extLst>
                <a:ext uri="{FF2B5EF4-FFF2-40B4-BE49-F238E27FC236}">
                  <a16:creationId xmlns:a16="http://schemas.microsoft.com/office/drawing/2014/main" id="{187863F0-83A7-969F-DAD4-C184D16D6020}"/>
                </a:ext>
              </a:extLst>
            </p:cNvPr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1631;p88">
              <a:extLst>
                <a:ext uri="{FF2B5EF4-FFF2-40B4-BE49-F238E27FC236}">
                  <a16:creationId xmlns:a16="http://schemas.microsoft.com/office/drawing/2014/main" id="{D429C1F2-F4D9-0BFB-A1EB-DB485E21FAB7}"/>
                </a:ext>
              </a:extLst>
            </p:cNvPr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1632;p88">
              <a:extLst>
                <a:ext uri="{FF2B5EF4-FFF2-40B4-BE49-F238E27FC236}">
                  <a16:creationId xmlns:a16="http://schemas.microsoft.com/office/drawing/2014/main" id="{DEFAB7C1-B3B8-B4D4-8BE5-AEC8CF706A02}"/>
                </a:ext>
              </a:extLst>
            </p:cNvPr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1633;p88">
              <a:extLst>
                <a:ext uri="{FF2B5EF4-FFF2-40B4-BE49-F238E27FC236}">
                  <a16:creationId xmlns:a16="http://schemas.microsoft.com/office/drawing/2014/main" id="{2D5610F0-EBE6-DB1A-9767-012761D92394}"/>
                </a:ext>
              </a:extLst>
            </p:cNvPr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12352;p89">
            <a:extLst>
              <a:ext uri="{FF2B5EF4-FFF2-40B4-BE49-F238E27FC236}">
                <a16:creationId xmlns:a16="http://schemas.microsoft.com/office/drawing/2014/main" id="{67A19FF7-7CF9-4FA2-C63F-A252834CC928}"/>
              </a:ext>
            </a:extLst>
          </p:cNvPr>
          <p:cNvGrpSpPr/>
          <p:nvPr/>
        </p:nvGrpSpPr>
        <p:grpSpPr>
          <a:xfrm>
            <a:off x="6190797" y="3526661"/>
            <a:ext cx="388138" cy="476393"/>
            <a:chOff x="1331406" y="1513361"/>
            <a:chExt cx="301784" cy="348607"/>
          </a:xfrm>
          <a:solidFill>
            <a:schemeClr val="bg1"/>
          </a:solidFill>
        </p:grpSpPr>
        <p:sp>
          <p:nvSpPr>
            <p:cNvPr id="98" name="Google Shape;12353;p89">
              <a:extLst>
                <a:ext uri="{FF2B5EF4-FFF2-40B4-BE49-F238E27FC236}">
                  <a16:creationId xmlns:a16="http://schemas.microsoft.com/office/drawing/2014/main" id="{2DA66F79-CE00-85CE-6763-1208B94BEEB0}"/>
                </a:ext>
              </a:extLst>
            </p:cNvPr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354;p89">
              <a:extLst>
                <a:ext uri="{FF2B5EF4-FFF2-40B4-BE49-F238E27FC236}">
                  <a16:creationId xmlns:a16="http://schemas.microsoft.com/office/drawing/2014/main" id="{A04A22A9-671A-64D4-5FDC-7409AE24CC9A}"/>
                </a:ext>
              </a:extLst>
            </p:cNvPr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355;p89">
              <a:extLst>
                <a:ext uri="{FF2B5EF4-FFF2-40B4-BE49-F238E27FC236}">
                  <a16:creationId xmlns:a16="http://schemas.microsoft.com/office/drawing/2014/main" id="{4693DD4E-7E49-8A7D-FAB9-C9287DE7F5B4}"/>
                </a:ext>
              </a:extLst>
            </p:cNvPr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356;p89">
              <a:extLst>
                <a:ext uri="{FF2B5EF4-FFF2-40B4-BE49-F238E27FC236}">
                  <a16:creationId xmlns:a16="http://schemas.microsoft.com/office/drawing/2014/main" id="{55B9AC39-C364-675A-516C-9A7C721B29A1}"/>
                </a:ext>
              </a:extLst>
            </p:cNvPr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Segnaposto testo 2">
            <a:extLst>
              <a:ext uri="{FF2B5EF4-FFF2-40B4-BE49-F238E27FC236}">
                <a16:creationId xmlns:a16="http://schemas.microsoft.com/office/drawing/2014/main" id="{BFDAB71A-F54D-81C6-2D4C-CA04F4A569E5}"/>
              </a:ext>
            </a:extLst>
          </p:cNvPr>
          <p:cNvSpPr txBox="1">
            <a:spLocks/>
          </p:cNvSpPr>
          <p:nvPr/>
        </p:nvSpPr>
        <p:spPr>
          <a:xfrm>
            <a:off x="5365900" y="2149415"/>
            <a:ext cx="4420167" cy="678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it-IT" sz="1600" dirty="0" err="1"/>
              <a:t>Charging</a:t>
            </a:r>
            <a:r>
              <a:rPr lang="it-IT" sz="1600" dirty="0"/>
              <a:t> station-</a:t>
            </a:r>
            <a:r>
              <a:rPr lang="it-IT" sz="1600" dirty="0" err="1"/>
              <a:t>wealth</a:t>
            </a:r>
            <a:r>
              <a:rPr lang="it-IT" sz="1600" dirty="0"/>
              <a:t> </a:t>
            </a:r>
            <a:r>
              <a:rPr lang="it-IT" sz="1600" dirty="0" err="1"/>
              <a:t>correlation</a:t>
            </a:r>
            <a:endParaRPr lang="it-IT" sz="1600" dirty="0"/>
          </a:p>
          <a:p>
            <a:r>
              <a:rPr lang="it-IT" sz="1400" dirty="0"/>
              <a:t>Are </a:t>
            </a:r>
            <a:r>
              <a:rPr lang="it-IT" sz="1400" dirty="0" err="1"/>
              <a:t>charging</a:t>
            </a:r>
            <a:r>
              <a:rPr lang="it-IT" sz="1400" dirty="0"/>
              <a:t> stations </a:t>
            </a:r>
            <a:r>
              <a:rPr lang="it-IT" sz="1400" dirty="0" err="1"/>
              <a:t>evenly</a:t>
            </a:r>
            <a:r>
              <a:rPr lang="it-IT" sz="1400" dirty="0"/>
              <a:t> </a:t>
            </a:r>
            <a:r>
              <a:rPr lang="it-IT" sz="1400" dirty="0" err="1"/>
              <a:t>installed</a:t>
            </a:r>
            <a:r>
              <a:rPr lang="it-IT" sz="1400" dirty="0"/>
              <a:t>?</a:t>
            </a:r>
          </a:p>
        </p:txBody>
      </p:sp>
      <p:sp>
        <p:nvSpPr>
          <p:cNvPr id="104" name="Segnaposto testo 2">
            <a:extLst>
              <a:ext uri="{FF2B5EF4-FFF2-40B4-BE49-F238E27FC236}">
                <a16:creationId xmlns:a16="http://schemas.microsoft.com/office/drawing/2014/main" id="{F6DEA702-A058-5195-4464-51168979CFC7}"/>
              </a:ext>
            </a:extLst>
          </p:cNvPr>
          <p:cNvSpPr txBox="1">
            <a:spLocks/>
          </p:cNvSpPr>
          <p:nvPr/>
        </p:nvSpPr>
        <p:spPr>
          <a:xfrm>
            <a:off x="720000" y="4019487"/>
            <a:ext cx="7065893" cy="937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buNone/>
            </a:pPr>
            <a:r>
              <a:rPr lang="it-IT" sz="1600" dirty="0"/>
              <a:t>		</a:t>
            </a:r>
            <a:r>
              <a:rPr lang="it-IT" sz="1600" dirty="0" err="1"/>
              <a:t>Charging</a:t>
            </a:r>
            <a:r>
              <a:rPr lang="it-IT" sz="1600" dirty="0"/>
              <a:t> station-Car </a:t>
            </a:r>
            <a:r>
              <a:rPr lang="it-IT" sz="1600" dirty="0" err="1"/>
              <a:t>number</a:t>
            </a:r>
            <a:r>
              <a:rPr lang="it-IT" sz="1600" dirty="0"/>
              <a:t> </a:t>
            </a:r>
            <a:r>
              <a:rPr lang="it-IT" sz="1600" dirty="0" err="1"/>
              <a:t>correlation</a:t>
            </a:r>
            <a:endParaRPr lang="it-IT" sz="1600" dirty="0"/>
          </a:p>
          <a:p>
            <a:r>
              <a:rPr lang="it-IT" sz="1400" dirty="0"/>
              <a:t>Does </a:t>
            </a:r>
            <a:r>
              <a:rPr lang="it-IT" sz="1400" dirty="0" err="1"/>
              <a:t>charging</a:t>
            </a:r>
            <a:r>
              <a:rPr lang="it-IT" sz="1400" dirty="0"/>
              <a:t> station </a:t>
            </a:r>
            <a:r>
              <a:rPr lang="it-IT" sz="1400" dirty="0" err="1"/>
              <a:t>density</a:t>
            </a:r>
            <a:r>
              <a:rPr lang="it-IT" sz="1400" dirty="0"/>
              <a:t> </a:t>
            </a:r>
            <a:r>
              <a:rPr lang="it-IT" sz="1400" dirty="0" err="1"/>
              <a:t>influence</a:t>
            </a:r>
            <a:r>
              <a:rPr lang="it-IT" sz="1400" dirty="0"/>
              <a:t> EV </a:t>
            </a:r>
            <a:r>
              <a:rPr lang="it-IT" sz="1400" dirty="0" err="1"/>
              <a:t>diffusion</a:t>
            </a:r>
            <a:r>
              <a:rPr lang="it-IT" sz="1400" dirty="0"/>
              <a:t>, </a:t>
            </a:r>
            <a:r>
              <a:rPr lang="it-IT" sz="1400" dirty="0" err="1"/>
              <a:t>both</a:t>
            </a:r>
            <a:r>
              <a:rPr lang="it-IT" sz="1400" dirty="0"/>
              <a:t> by </a:t>
            </a:r>
            <a:r>
              <a:rPr lang="it-IT" sz="1400" dirty="0" err="1"/>
              <a:t>limiting</a:t>
            </a:r>
            <a:r>
              <a:rPr lang="it-IT" sz="1400" dirty="0"/>
              <a:t> or </a:t>
            </a:r>
            <a:r>
              <a:rPr lang="it-IT" sz="1400" dirty="0" err="1"/>
              <a:t>supporting</a:t>
            </a:r>
            <a:r>
              <a:rPr lang="it-IT" sz="1400" dirty="0"/>
              <a:t> </a:t>
            </a:r>
            <a:r>
              <a:rPr lang="it-IT" sz="1400" dirty="0" err="1"/>
              <a:t>it</a:t>
            </a:r>
            <a:r>
              <a:rPr lang="it-IT" sz="1400" dirty="0"/>
              <a:t>?</a:t>
            </a:r>
          </a:p>
          <a:p>
            <a:pPr lvl="1"/>
            <a:endParaRPr lang="it-IT" dirty="0"/>
          </a:p>
        </p:txBody>
      </p:sp>
      <p:cxnSp>
        <p:nvCxnSpPr>
          <p:cNvPr id="106" name="Connettore 2 105">
            <a:extLst>
              <a:ext uri="{FF2B5EF4-FFF2-40B4-BE49-F238E27FC236}">
                <a16:creationId xmlns:a16="http://schemas.microsoft.com/office/drawing/2014/main" id="{999C223E-AEF1-7313-E10E-7A43CCA7D37E}"/>
              </a:ext>
            </a:extLst>
          </p:cNvPr>
          <p:cNvCxnSpPr>
            <a:cxnSpLocks/>
          </p:cNvCxnSpPr>
          <p:nvPr/>
        </p:nvCxnSpPr>
        <p:spPr>
          <a:xfrm>
            <a:off x="4652999" y="2096084"/>
            <a:ext cx="1426620" cy="137490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ttore 2 107">
            <a:extLst>
              <a:ext uri="{FF2B5EF4-FFF2-40B4-BE49-F238E27FC236}">
                <a16:creationId xmlns:a16="http://schemas.microsoft.com/office/drawing/2014/main" id="{4C01270D-06F9-A468-BF17-DE3BF0284215}"/>
              </a:ext>
            </a:extLst>
          </p:cNvPr>
          <p:cNvCxnSpPr/>
          <p:nvPr/>
        </p:nvCxnSpPr>
        <p:spPr>
          <a:xfrm flipH="1">
            <a:off x="2639422" y="2133349"/>
            <a:ext cx="1455408" cy="13376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nettore 2 113">
            <a:extLst>
              <a:ext uri="{FF2B5EF4-FFF2-40B4-BE49-F238E27FC236}">
                <a16:creationId xmlns:a16="http://schemas.microsoft.com/office/drawing/2014/main" id="{3DD28910-7D5C-8604-72DF-1FC7FB802EB2}"/>
              </a:ext>
            </a:extLst>
          </p:cNvPr>
          <p:cNvCxnSpPr/>
          <p:nvPr/>
        </p:nvCxnSpPr>
        <p:spPr>
          <a:xfrm>
            <a:off x="2752088" y="3711824"/>
            <a:ext cx="3243653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ttangolo 3">
            <a:extLst>
              <a:ext uri="{FF2B5EF4-FFF2-40B4-BE49-F238E27FC236}">
                <a16:creationId xmlns:a16="http://schemas.microsoft.com/office/drawing/2014/main" id="{2AF33C84-8E20-4119-9A24-9F8624978931}"/>
              </a:ext>
            </a:extLst>
          </p:cNvPr>
          <p:cNvSpPr/>
          <p:nvPr/>
        </p:nvSpPr>
        <p:spPr>
          <a:xfrm>
            <a:off x="137500" y="988969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0B0D9DBC-C6FA-81C9-B860-C93F6573FFC0}"/>
              </a:ext>
            </a:extLst>
          </p:cNvPr>
          <p:cNvSpPr/>
          <p:nvPr/>
        </p:nvSpPr>
        <p:spPr>
          <a:xfrm>
            <a:off x="7892785" y="4061618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219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1369650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04 </a:t>
            </a:r>
            <a:b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</a:b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Future Work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6A4E2FFC-16CF-2AE4-AAA0-94FE9FB33DD6}"/>
              </a:ext>
            </a:extLst>
          </p:cNvPr>
          <p:cNvSpPr/>
          <p:nvPr/>
        </p:nvSpPr>
        <p:spPr>
          <a:xfrm>
            <a:off x="121191" y="20621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83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48"/>
          <p:cNvSpPr txBox="1">
            <a:spLocks noGrp="1"/>
          </p:cNvSpPr>
          <p:nvPr>
            <p:ph type="subTitle" idx="2"/>
          </p:nvPr>
        </p:nvSpPr>
        <p:spPr>
          <a:xfrm>
            <a:off x="5328919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 due to the ZIP Codes </a:t>
            </a:r>
            <a:endParaRPr dirty="0"/>
          </a:p>
        </p:txBody>
      </p:sp>
      <p:sp>
        <p:nvSpPr>
          <p:cNvPr id="995" name="Google Shape;995;p48"/>
          <p:cNvSpPr txBox="1">
            <a:spLocks noGrp="1"/>
          </p:cNvSpPr>
          <p:nvPr>
            <p:ph type="subTitle" idx="5"/>
          </p:nvPr>
        </p:nvSpPr>
        <p:spPr>
          <a:xfrm>
            <a:off x="5328919" y="3953050"/>
            <a:ext cx="2041707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Need</a:t>
            </a:r>
            <a:r>
              <a:rPr lang="it-IT" dirty="0"/>
              <a:t> a data source to merge cars and stations power suppliers</a:t>
            </a:r>
            <a:endParaRPr dirty="0"/>
          </a:p>
        </p:txBody>
      </p:sp>
      <p:sp>
        <p:nvSpPr>
          <p:cNvPr id="996" name="Google Shape;99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Future De</a:t>
            </a:r>
            <a:r>
              <a:rPr lang="en" dirty="0"/>
              <a:t>velopment &amp; Expansion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997" name="Google Shape;997;p48"/>
          <p:cNvSpPr txBox="1">
            <a:spLocks noGrp="1"/>
          </p:cNvSpPr>
          <p:nvPr>
            <p:ph type="subTitle" idx="1"/>
          </p:nvPr>
        </p:nvSpPr>
        <p:spPr>
          <a:xfrm>
            <a:off x="1829081" y="2205950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Expand the kg with data from other US states</a:t>
            </a:r>
            <a:endParaRPr dirty="0"/>
          </a:p>
        </p:txBody>
      </p:sp>
      <p:sp>
        <p:nvSpPr>
          <p:cNvPr id="999" name="Google Shape;999;p48"/>
          <p:cNvSpPr txBox="1">
            <a:spLocks noGrp="1"/>
          </p:cNvSpPr>
          <p:nvPr>
            <p:ph type="subTitle" idx="4"/>
          </p:nvPr>
        </p:nvSpPr>
        <p:spPr>
          <a:xfrm>
            <a:off x="1827281" y="3948916"/>
            <a:ext cx="1986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Range of electric cars is not maintained since they are considered all clean</a:t>
            </a:r>
            <a:endParaRPr dirty="0"/>
          </a:p>
        </p:txBody>
      </p:sp>
      <p:sp>
        <p:nvSpPr>
          <p:cNvPr id="1001" name="Google Shape;1001;p48"/>
          <p:cNvSpPr txBox="1">
            <a:spLocks noGrp="1"/>
          </p:cNvSpPr>
          <p:nvPr>
            <p:ph type="subTitle" idx="7"/>
          </p:nvPr>
        </p:nvSpPr>
        <p:spPr>
          <a:xfrm>
            <a:off x="1829081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 more US States</a:t>
            </a:r>
          </a:p>
        </p:txBody>
      </p:sp>
      <p:sp>
        <p:nvSpPr>
          <p:cNvPr id="1002" name="Google Shape;1002;p48"/>
          <p:cNvSpPr txBox="1">
            <a:spLocks noGrp="1"/>
          </p:cNvSpPr>
          <p:nvPr>
            <p:ph type="subTitle" idx="8"/>
          </p:nvPr>
        </p:nvSpPr>
        <p:spPr>
          <a:xfrm>
            <a:off x="5328919" y="15504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Expand to Europe/World</a:t>
            </a:r>
            <a:endParaRPr dirty="0"/>
          </a:p>
        </p:txBody>
      </p:sp>
      <p:sp>
        <p:nvSpPr>
          <p:cNvPr id="1003" name="Google Shape;1003;p48"/>
          <p:cNvSpPr txBox="1">
            <a:spLocks noGrp="1"/>
          </p:cNvSpPr>
          <p:nvPr>
            <p:ph type="subTitle" idx="9"/>
          </p:nvPr>
        </p:nvSpPr>
        <p:spPr>
          <a:xfrm>
            <a:off x="5328920" y="3297550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Add</a:t>
            </a:r>
            <a:r>
              <a:rPr lang="it-IT" dirty="0"/>
              <a:t> power suppliers</a:t>
            </a:r>
            <a:endParaRPr dirty="0"/>
          </a:p>
        </p:txBody>
      </p:sp>
      <p:sp>
        <p:nvSpPr>
          <p:cNvPr id="1005" name="Google Shape;1005;p48"/>
          <p:cNvSpPr txBox="1">
            <a:spLocks noGrp="1"/>
          </p:cNvSpPr>
          <p:nvPr>
            <p:ph type="subTitle" idx="14"/>
          </p:nvPr>
        </p:nvSpPr>
        <p:spPr>
          <a:xfrm>
            <a:off x="1827281" y="3293441"/>
            <a:ext cx="19842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Range of </a:t>
            </a:r>
            <a:r>
              <a:rPr lang="it-IT" dirty="0" err="1"/>
              <a:t>electric</a:t>
            </a:r>
            <a:r>
              <a:rPr lang="it-IT" dirty="0"/>
              <a:t> cars</a:t>
            </a:r>
            <a:endParaRPr dirty="0"/>
          </a:p>
        </p:txBody>
      </p:sp>
      <p:sp>
        <p:nvSpPr>
          <p:cNvPr id="1007" name="Google Shape;1007;p48"/>
          <p:cNvSpPr/>
          <p:nvPr/>
        </p:nvSpPr>
        <p:spPr>
          <a:xfrm flipH="1">
            <a:off x="1632369" y="3548647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48"/>
          <p:cNvSpPr/>
          <p:nvPr/>
        </p:nvSpPr>
        <p:spPr>
          <a:xfrm flipH="1">
            <a:off x="5134007" y="180565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48"/>
          <p:cNvSpPr/>
          <p:nvPr/>
        </p:nvSpPr>
        <p:spPr>
          <a:xfrm flipH="1">
            <a:off x="5134008" y="355275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48"/>
          <p:cNvSpPr/>
          <p:nvPr/>
        </p:nvSpPr>
        <p:spPr>
          <a:xfrm flipH="1">
            <a:off x="1634169" y="1805656"/>
            <a:ext cx="194921" cy="221304"/>
          </a:xfrm>
          <a:custGeom>
            <a:avLst/>
            <a:gdLst/>
            <a:ahLst/>
            <a:cxnLst/>
            <a:rect l="l" t="t" r="r" b="b"/>
            <a:pathLst>
              <a:path w="4588" h="5209" extrusionOk="0">
                <a:moveTo>
                  <a:pt x="2171" y="1"/>
                </a:moveTo>
                <a:cubicBezTo>
                  <a:pt x="2065" y="607"/>
                  <a:pt x="1937" y="1224"/>
                  <a:pt x="1586" y="1735"/>
                </a:cubicBezTo>
                <a:cubicBezTo>
                  <a:pt x="1246" y="2257"/>
                  <a:pt x="617" y="2619"/>
                  <a:pt x="0" y="2714"/>
                </a:cubicBezTo>
                <a:cubicBezTo>
                  <a:pt x="1246" y="3002"/>
                  <a:pt x="2256" y="3948"/>
                  <a:pt x="2416" y="5204"/>
                </a:cubicBezTo>
                <a:cubicBezTo>
                  <a:pt x="2416" y="5208"/>
                  <a:pt x="2416" y="5209"/>
                  <a:pt x="2417" y="5209"/>
                </a:cubicBezTo>
                <a:cubicBezTo>
                  <a:pt x="2417" y="5209"/>
                  <a:pt x="2420" y="5204"/>
                  <a:pt x="2426" y="5204"/>
                </a:cubicBezTo>
                <a:cubicBezTo>
                  <a:pt x="2459" y="3938"/>
                  <a:pt x="3374" y="2905"/>
                  <a:pt x="4587" y="2491"/>
                </a:cubicBezTo>
                <a:cubicBezTo>
                  <a:pt x="3959" y="2458"/>
                  <a:pt x="3310" y="2160"/>
                  <a:pt x="2916" y="1671"/>
                </a:cubicBezTo>
                <a:cubicBezTo>
                  <a:pt x="2523" y="1203"/>
                  <a:pt x="2331" y="597"/>
                  <a:pt x="21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E9F44849-CE34-8987-1C88-82E968C36F34}"/>
              </a:ext>
            </a:extLst>
          </p:cNvPr>
          <p:cNvSpPr/>
          <p:nvPr/>
        </p:nvSpPr>
        <p:spPr>
          <a:xfrm>
            <a:off x="-232070" y="4141965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412198F0-73CC-FBE1-684C-68800540BF2F}"/>
              </a:ext>
            </a:extLst>
          </p:cNvPr>
          <p:cNvSpPr/>
          <p:nvPr/>
        </p:nvSpPr>
        <p:spPr>
          <a:xfrm>
            <a:off x="7757168" y="336057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8035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917474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Thanks for your attention!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D3F3567-A321-AF7B-D1EF-C5EA29913D89}"/>
              </a:ext>
            </a:extLst>
          </p:cNvPr>
          <p:cNvSpPr/>
          <p:nvPr/>
        </p:nvSpPr>
        <p:spPr>
          <a:xfrm>
            <a:off x="88405" y="123665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50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Outline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" name="Google Shape;928;p45">
            <a:extLst>
              <a:ext uri="{FF2B5EF4-FFF2-40B4-BE49-F238E27FC236}">
                <a16:creationId xmlns:a16="http://schemas.microsoft.com/office/drawing/2014/main" id="{765885AC-59E6-7A06-B862-AB624B596945}"/>
              </a:ext>
            </a:extLst>
          </p:cNvPr>
          <p:cNvSpPr txBox="1"/>
          <p:nvPr/>
        </p:nvSpPr>
        <p:spPr>
          <a:xfrm>
            <a:off x="1993752" y="2037752"/>
            <a:ext cx="2284447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Domain &amp; Data Sources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" name="Google Shape;930;p45">
            <a:extLst>
              <a:ext uri="{FF2B5EF4-FFF2-40B4-BE49-F238E27FC236}">
                <a16:creationId xmlns:a16="http://schemas.microsoft.com/office/drawing/2014/main" id="{D7C76868-08C8-3024-2757-772B7F483357}"/>
              </a:ext>
            </a:extLst>
          </p:cNvPr>
          <p:cNvSpPr txBox="1"/>
          <p:nvPr/>
        </p:nvSpPr>
        <p:spPr>
          <a:xfrm>
            <a:off x="1993753" y="2324852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Domain, goals a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nd</a:t>
            </a: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data sources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" name="Google Shape;931;p45">
            <a:extLst>
              <a:ext uri="{FF2B5EF4-FFF2-40B4-BE49-F238E27FC236}">
                <a16:creationId xmlns:a16="http://schemas.microsoft.com/office/drawing/2014/main" id="{E0010F8E-33BC-6C05-968E-41AC4661564B}"/>
              </a:ext>
            </a:extLst>
          </p:cNvPr>
          <p:cNvCxnSpPr/>
          <p:nvPr/>
        </p:nvCxnSpPr>
        <p:spPr>
          <a:xfrm>
            <a:off x="1993753" y="1796252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932;p45">
            <a:extLst>
              <a:ext uri="{FF2B5EF4-FFF2-40B4-BE49-F238E27FC236}">
                <a16:creationId xmlns:a16="http://schemas.microsoft.com/office/drawing/2014/main" id="{1E3B2212-EBA1-839D-8434-84724CD9BE5F}"/>
              </a:ext>
            </a:extLst>
          </p:cNvPr>
          <p:cNvSpPr txBox="1"/>
          <p:nvPr/>
        </p:nvSpPr>
        <p:spPr>
          <a:xfrm>
            <a:off x="1993753" y="1758864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1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" name="Google Shape;928;p45">
            <a:extLst>
              <a:ext uri="{FF2B5EF4-FFF2-40B4-BE49-F238E27FC236}">
                <a16:creationId xmlns:a16="http://schemas.microsoft.com/office/drawing/2014/main" id="{B92A3177-0BF9-13E0-9123-D4F0F6820F43}"/>
              </a:ext>
            </a:extLst>
          </p:cNvPr>
          <p:cNvSpPr txBox="1"/>
          <p:nvPr/>
        </p:nvSpPr>
        <p:spPr>
          <a:xfrm>
            <a:off x="5420584" y="3606515"/>
            <a:ext cx="2284447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Future Work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" name="Google Shape;930;p45">
            <a:extLst>
              <a:ext uri="{FF2B5EF4-FFF2-40B4-BE49-F238E27FC236}">
                <a16:creationId xmlns:a16="http://schemas.microsoft.com/office/drawing/2014/main" id="{2BA7FB1C-9750-2BD1-3B66-84C5EEAC9195}"/>
              </a:ext>
            </a:extLst>
          </p:cNvPr>
          <p:cNvSpPr txBox="1"/>
          <p:nvPr/>
        </p:nvSpPr>
        <p:spPr>
          <a:xfrm>
            <a:off x="5420585" y="389361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Future work &amp; 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possible</a:t>
            </a:r>
            <a:r>
              <a:rPr lang="it-IT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expansion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" name="Google Shape;931;p45">
            <a:extLst>
              <a:ext uri="{FF2B5EF4-FFF2-40B4-BE49-F238E27FC236}">
                <a16:creationId xmlns:a16="http://schemas.microsoft.com/office/drawing/2014/main" id="{0052BA5A-CAFE-913B-190E-9E02871E859B}"/>
              </a:ext>
            </a:extLst>
          </p:cNvPr>
          <p:cNvCxnSpPr/>
          <p:nvPr/>
        </p:nvCxnSpPr>
        <p:spPr>
          <a:xfrm>
            <a:off x="5420585" y="336501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932;p45">
            <a:extLst>
              <a:ext uri="{FF2B5EF4-FFF2-40B4-BE49-F238E27FC236}">
                <a16:creationId xmlns:a16="http://schemas.microsoft.com/office/drawing/2014/main" id="{D90C3D2D-0198-0505-9BDA-19543D8A04F1}"/>
              </a:ext>
            </a:extLst>
          </p:cNvPr>
          <p:cNvSpPr txBox="1"/>
          <p:nvPr/>
        </p:nvSpPr>
        <p:spPr>
          <a:xfrm>
            <a:off x="5420585" y="3327627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1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928;p45">
            <a:extLst>
              <a:ext uri="{FF2B5EF4-FFF2-40B4-BE49-F238E27FC236}">
                <a16:creationId xmlns:a16="http://schemas.microsoft.com/office/drawing/2014/main" id="{6B26AD1F-6358-2615-4EAD-9B2595F10E66}"/>
              </a:ext>
            </a:extLst>
          </p:cNvPr>
          <p:cNvSpPr txBox="1"/>
          <p:nvPr/>
        </p:nvSpPr>
        <p:spPr>
          <a:xfrm>
            <a:off x="5420425" y="2037752"/>
            <a:ext cx="2284447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Ontology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7" name="Google Shape;930;p45">
            <a:extLst>
              <a:ext uri="{FF2B5EF4-FFF2-40B4-BE49-F238E27FC236}">
                <a16:creationId xmlns:a16="http://schemas.microsoft.com/office/drawing/2014/main" id="{CC243D99-9A5A-30FA-B892-351287C1478A}"/>
              </a:ext>
            </a:extLst>
          </p:cNvPr>
          <p:cNvSpPr txBox="1"/>
          <p:nvPr/>
        </p:nvSpPr>
        <p:spPr>
          <a:xfrm>
            <a:off x="5420426" y="2324852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latin typeface="Roboto"/>
                <a:ea typeface="Roboto"/>
                <a:cs typeface="Roboto"/>
                <a:sym typeface="Roboto"/>
              </a:rPr>
              <a:t>Domain model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" name="Google Shape;931;p45">
            <a:extLst>
              <a:ext uri="{FF2B5EF4-FFF2-40B4-BE49-F238E27FC236}">
                <a16:creationId xmlns:a16="http://schemas.microsoft.com/office/drawing/2014/main" id="{502FD19A-4949-5893-C092-2CAC7D25731A}"/>
              </a:ext>
            </a:extLst>
          </p:cNvPr>
          <p:cNvCxnSpPr/>
          <p:nvPr/>
        </p:nvCxnSpPr>
        <p:spPr>
          <a:xfrm>
            <a:off x="5420426" y="1796252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932;p45">
            <a:extLst>
              <a:ext uri="{FF2B5EF4-FFF2-40B4-BE49-F238E27FC236}">
                <a16:creationId xmlns:a16="http://schemas.microsoft.com/office/drawing/2014/main" id="{2BA0A539-F001-C399-856B-E2E8B0A62122}"/>
              </a:ext>
            </a:extLst>
          </p:cNvPr>
          <p:cNvSpPr txBox="1"/>
          <p:nvPr/>
        </p:nvSpPr>
        <p:spPr>
          <a:xfrm>
            <a:off x="5420426" y="1758864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1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4" name="Google Shape;928;p45">
            <a:extLst>
              <a:ext uri="{FF2B5EF4-FFF2-40B4-BE49-F238E27FC236}">
                <a16:creationId xmlns:a16="http://schemas.microsoft.com/office/drawing/2014/main" id="{3EDC5617-AAD2-E9C1-2C17-A5631E1AB08C}"/>
              </a:ext>
            </a:extLst>
          </p:cNvPr>
          <p:cNvSpPr txBox="1"/>
          <p:nvPr/>
        </p:nvSpPr>
        <p:spPr>
          <a:xfrm>
            <a:off x="1993751" y="3606515"/>
            <a:ext cx="2284447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Queries &amp; Data Analysis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5" name="Google Shape;930;p45">
            <a:extLst>
              <a:ext uri="{FF2B5EF4-FFF2-40B4-BE49-F238E27FC236}">
                <a16:creationId xmlns:a16="http://schemas.microsoft.com/office/drawing/2014/main" id="{2C2BBBD9-82E7-56CA-EDAC-082B5FCF2DF1}"/>
              </a:ext>
            </a:extLst>
          </p:cNvPr>
          <p:cNvSpPr txBox="1"/>
          <p:nvPr/>
        </p:nvSpPr>
        <p:spPr>
          <a:xfrm>
            <a:off x="1993752" y="3893615"/>
            <a:ext cx="16899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Queries, 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heatmaps</a:t>
            </a:r>
            <a:r>
              <a:rPr lang="it-IT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it-IT" sz="1200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graphs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" name="Google Shape;931;p45">
            <a:extLst>
              <a:ext uri="{FF2B5EF4-FFF2-40B4-BE49-F238E27FC236}">
                <a16:creationId xmlns:a16="http://schemas.microsoft.com/office/drawing/2014/main" id="{B0A6F8E6-9553-C9B9-E988-1FCA2790B6B2}"/>
              </a:ext>
            </a:extLst>
          </p:cNvPr>
          <p:cNvCxnSpPr/>
          <p:nvPr/>
        </p:nvCxnSpPr>
        <p:spPr>
          <a:xfrm>
            <a:off x="1993752" y="3365015"/>
            <a:ext cx="0" cy="1057200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932;p45">
            <a:extLst>
              <a:ext uri="{FF2B5EF4-FFF2-40B4-BE49-F238E27FC236}">
                <a16:creationId xmlns:a16="http://schemas.microsoft.com/office/drawing/2014/main" id="{30705A59-9E61-648D-35DA-AB315E57BDF1}"/>
              </a:ext>
            </a:extLst>
          </p:cNvPr>
          <p:cNvSpPr txBox="1"/>
          <p:nvPr/>
        </p:nvSpPr>
        <p:spPr>
          <a:xfrm>
            <a:off x="1993752" y="3327627"/>
            <a:ext cx="6153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1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43ADE40-2EA6-015F-6442-DC31904147F5}"/>
              </a:ext>
            </a:extLst>
          </p:cNvPr>
          <p:cNvSpPr/>
          <p:nvPr/>
        </p:nvSpPr>
        <p:spPr>
          <a:xfrm>
            <a:off x="42958" y="1110781"/>
            <a:ext cx="945085" cy="5952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6A329394-3112-FFDF-EC5C-2FE1D32DA268}"/>
              </a:ext>
            </a:extLst>
          </p:cNvPr>
          <p:cNvSpPr/>
          <p:nvPr/>
        </p:nvSpPr>
        <p:spPr>
          <a:xfrm>
            <a:off x="7704872" y="3945741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62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1369650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01 </a:t>
            </a:r>
            <a:b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</a:b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Domain &amp; Data Sources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97D48A3-B7C8-B7F7-CEBA-6E4007A96B99}"/>
              </a:ext>
            </a:extLst>
          </p:cNvPr>
          <p:cNvSpPr/>
          <p:nvPr/>
        </p:nvSpPr>
        <p:spPr>
          <a:xfrm>
            <a:off x="541904" y="327960"/>
            <a:ext cx="397043" cy="496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Domain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917" name="Google Shape;917;p47"/>
          <p:cNvSpPr txBox="1">
            <a:spLocks noGrp="1"/>
          </p:cNvSpPr>
          <p:nvPr>
            <p:ph type="subTitle" idx="1"/>
          </p:nvPr>
        </p:nvSpPr>
        <p:spPr>
          <a:xfrm>
            <a:off x="1879266" y="2205950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Plug-In and </a:t>
            </a:r>
            <a:r>
              <a:rPr lang="it-IT" dirty="0" err="1"/>
              <a:t>Battery</a:t>
            </a:r>
            <a:r>
              <a:rPr lang="it-IT" dirty="0"/>
              <a:t> cars </a:t>
            </a:r>
            <a:r>
              <a:rPr lang="it-IT" dirty="0" err="1"/>
              <a:t>registered</a:t>
            </a:r>
            <a:r>
              <a:rPr lang="it-IT" dirty="0"/>
              <a:t> in the state of Washington</a:t>
            </a:r>
            <a:endParaRPr dirty="0"/>
          </a:p>
        </p:txBody>
      </p:sp>
      <p:sp>
        <p:nvSpPr>
          <p:cNvPr id="918" name="Google Shape;918;p47"/>
          <p:cNvSpPr txBox="1">
            <a:spLocks noGrp="1"/>
          </p:cNvSpPr>
          <p:nvPr>
            <p:ph type="subTitle" idx="2"/>
          </p:nvPr>
        </p:nvSpPr>
        <p:spPr>
          <a:xfrm>
            <a:off x="6106795" y="2205950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ZIP Codes and related cities and counties</a:t>
            </a:r>
            <a:endParaRPr dirty="0"/>
          </a:p>
        </p:txBody>
      </p:sp>
      <p:sp>
        <p:nvSpPr>
          <p:cNvPr id="919" name="Google Shape;919;p47"/>
          <p:cNvSpPr txBox="1">
            <a:spLocks noGrp="1"/>
          </p:cNvSpPr>
          <p:nvPr>
            <p:ph type="subTitle" idx="3"/>
          </p:nvPr>
        </p:nvSpPr>
        <p:spPr>
          <a:xfrm>
            <a:off x="1879265" y="3886775"/>
            <a:ext cx="2354637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Adjusted Gross Income (AGI)  for each ZIP Code</a:t>
            </a:r>
            <a:endParaRPr dirty="0"/>
          </a:p>
        </p:txBody>
      </p:sp>
      <p:sp>
        <p:nvSpPr>
          <p:cNvPr id="920" name="Google Shape;920;p47"/>
          <p:cNvSpPr txBox="1">
            <a:spLocks noGrp="1"/>
          </p:cNvSpPr>
          <p:nvPr>
            <p:ph type="subTitle" idx="4"/>
          </p:nvPr>
        </p:nvSpPr>
        <p:spPr>
          <a:xfrm>
            <a:off x="6106795" y="3886775"/>
            <a:ext cx="21648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Private and Public Stations to </a:t>
            </a:r>
            <a:r>
              <a:rPr lang="it-IT" dirty="0" err="1"/>
              <a:t>recharge</a:t>
            </a:r>
            <a:r>
              <a:rPr lang="it-IT" dirty="0"/>
              <a:t> </a:t>
            </a:r>
            <a:r>
              <a:rPr lang="it-IT" dirty="0" err="1"/>
              <a:t>electric</a:t>
            </a:r>
            <a:r>
              <a:rPr lang="it-IT" dirty="0"/>
              <a:t> </a:t>
            </a:r>
            <a:r>
              <a:rPr lang="it-IT" dirty="0" err="1"/>
              <a:t>vehicles</a:t>
            </a:r>
            <a:endParaRPr dirty="0"/>
          </a:p>
        </p:txBody>
      </p:sp>
      <p:sp>
        <p:nvSpPr>
          <p:cNvPr id="921" name="Google Shape;921;p47"/>
          <p:cNvSpPr txBox="1">
            <a:spLocks noGrp="1"/>
          </p:cNvSpPr>
          <p:nvPr>
            <p:ph type="subTitle" idx="5"/>
          </p:nvPr>
        </p:nvSpPr>
        <p:spPr>
          <a:xfrm>
            <a:off x="1879254" y="155045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Electric Cars </a:t>
            </a:r>
            <a:endParaRPr dirty="0"/>
          </a:p>
        </p:txBody>
      </p:sp>
      <p:sp>
        <p:nvSpPr>
          <p:cNvPr id="922" name="Google Shape;922;p47"/>
          <p:cNvSpPr txBox="1">
            <a:spLocks noGrp="1"/>
          </p:cNvSpPr>
          <p:nvPr>
            <p:ph type="subTitle" idx="6"/>
          </p:nvPr>
        </p:nvSpPr>
        <p:spPr>
          <a:xfrm>
            <a:off x="1879254" y="3231300"/>
            <a:ext cx="2992112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Adjusted Gross Income</a:t>
            </a:r>
            <a:endParaRPr dirty="0"/>
          </a:p>
        </p:txBody>
      </p:sp>
      <p:sp>
        <p:nvSpPr>
          <p:cNvPr id="923" name="Google Shape;923;p47"/>
          <p:cNvSpPr txBox="1">
            <a:spLocks noGrp="1"/>
          </p:cNvSpPr>
          <p:nvPr>
            <p:ph type="subTitle" idx="7"/>
          </p:nvPr>
        </p:nvSpPr>
        <p:spPr>
          <a:xfrm>
            <a:off x="6106779" y="1550450"/>
            <a:ext cx="21648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ZIP Codes</a:t>
            </a:r>
            <a:endParaRPr dirty="0"/>
          </a:p>
        </p:txBody>
      </p:sp>
      <p:sp>
        <p:nvSpPr>
          <p:cNvPr id="924" name="Google Shape;924;p47"/>
          <p:cNvSpPr txBox="1">
            <a:spLocks noGrp="1"/>
          </p:cNvSpPr>
          <p:nvPr>
            <p:ph type="subTitle" idx="8"/>
          </p:nvPr>
        </p:nvSpPr>
        <p:spPr>
          <a:xfrm>
            <a:off x="6106779" y="3231300"/>
            <a:ext cx="2245766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Charging Stations</a:t>
            </a:r>
            <a:endParaRPr dirty="0"/>
          </a:p>
        </p:txBody>
      </p:sp>
      <p:sp>
        <p:nvSpPr>
          <p:cNvPr id="925" name="Google Shape;925;p47"/>
          <p:cNvSpPr/>
          <p:nvPr/>
        </p:nvSpPr>
        <p:spPr>
          <a:xfrm flipH="1">
            <a:off x="872405" y="1808351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6" name="Google Shape;926;p47"/>
          <p:cNvSpPr/>
          <p:nvPr/>
        </p:nvSpPr>
        <p:spPr>
          <a:xfrm flipH="1">
            <a:off x="872405" y="3516026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47"/>
          <p:cNvSpPr/>
          <p:nvPr/>
        </p:nvSpPr>
        <p:spPr>
          <a:xfrm flipH="1">
            <a:off x="5099955" y="1808351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47"/>
          <p:cNvSpPr/>
          <p:nvPr/>
        </p:nvSpPr>
        <p:spPr>
          <a:xfrm flipH="1">
            <a:off x="5099955" y="3516026"/>
            <a:ext cx="778251" cy="778126"/>
          </a:xfrm>
          <a:custGeom>
            <a:avLst/>
            <a:gdLst/>
            <a:ahLst/>
            <a:cxnLst/>
            <a:rect l="l" t="t" r="r" b="b"/>
            <a:pathLst>
              <a:path w="24988" h="24988" extrusionOk="0">
                <a:moveTo>
                  <a:pt x="12494" y="0"/>
                </a:moveTo>
                <a:cubicBezTo>
                  <a:pt x="5598" y="0"/>
                  <a:pt x="1" y="5598"/>
                  <a:pt x="1" y="12494"/>
                </a:cubicBezTo>
                <a:cubicBezTo>
                  <a:pt x="1" y="19390"/>
                  <a:pt x="5598" y="24987"/>
                  <a:pt x="12494" y="24987"/>
                </a:cubicBezTo>
                <a:cubicBezTo>
                  <a:pt x="19390" y="24987"/>
                  <a:pt x="24988" y="19390"/>
                  <a:pt x="24988" y="12494"/>
                </a:cubicBezTo>
                <a:cubicBezTo>
                  <a:pt x="24988" y="5598"/>
                  <a:pt x="19390" y="0"/>
                  <a:pt x="124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0" name="Google Shape;960;p47"/>
          <p:cNvGrpSpPr/>
          <p:nvPr/>
        </p:nvGrpSpPr>
        <p:grpSpPr>
          <a:xfrm>
            <a:off x="3857320" y="2518378"/>
            <a:ext cx="422542" cy="342973"/>
            <a:chOff x="2165809" y="3811059"/>
            <a:chExt cx="422542" cy="342973"/>
          </a:xfrm>
        </p:grpSpPr>
        <p:sp>
          <p:nvSpPr>
            <p:cNvPr id="961" name="Google Shape;961;p47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7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7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0406;p86">
            <a:extLst>
              <a:ext uri="{FF2B5EF4-FFF2-40B4-BE49-F238E27FC236}">
                <a16:creationId xmlns:a16="http://schemas.microsoft.com/office/drawing/2014/main" id="{2C4B442E-5F35-1E9D-DC28-147FB1E54021}"/>
              </a:ext>
            </a:extLst>
          </p:cNvPr>
          <p:cNvGrpSpPr/>
          <p:nvPr/>
        </p:nvGrpSpPr>
        <p:grpSpPr>
          <a:xfrm>
            <a:off x="1041278" y="2052405"/>
            <a:ext cx="440505" cy="290018"/>
            <a:chOff x="5727616" y="4204699"/>
            <a:chExt cx="440505" cy="290018"/>
          </a:xfrm>
          <a:solidFill>
            <a:schemeClr val="bg1"/>
          </a:solidFill>
        </p:grpSpPr>
        <p:sp>
          <p:nvSpPr>
            <p:cNvPr id="3" name="Google Shape;10407;p86">
              <a:extLst>
                <a:ext uri="{FF2B5EF4-FFF2-40B4-BE49-F238E27FC236}">
                  <a16:creationId xmlns:a16="http://schemas.microsoft.com/office/drawing/2014/main" id="{71219C0D-CA5A-53F8-10C4-D0D934759AC4}"/>
                </a:ext>
              </a:extLst>
            </p:cNvPr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408;p86">
              <a:extLst>
                <a:ext uri="{FF2B5EF4-FFF2-40B4-BE49-F238E27FC236}">
                  <a16:creationId xmlns:a16="http://schemas.microsoft.com/office/drawing/2014/main" id="{E7F9031F-8B49-52C2-55FB-02B6B314A16A}"/>
                </a:ext>
              </a:extLst>
            </p:cNvPr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409;p86">
              <a:extLst>
                <a:ext uri="{FF2B5EF4-FFF2-40B4-BE49-F238E27FC236}">
                  <a16:creationId xmlns:a16="http://schemas.microsoft.com/office/drawing/2014/main" id="{3F5DFC42-6A7D-C28A-298E-63D9BC0F7863}"/>
                </a:ext>
              </a:extLst>
            </p:cNvPr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410;p86">
              <a:extLst>
                <a:ext uri="{FF2B5EF4-FFF2-40B4-BE49-F238E27FC236}">
                  <a16:creationId xmlns:a16="http://schemas.microsoft.com/office/drawing/2014/main" id="{40B11F59-CEE0-62CA-1354-6B79ED86A62A}"/>
                </a:ext>
              </a:extLst>
            </p:cNvPr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411;p86">
              <a:extLst>
                <a:ext uri="{FF2B5EF4-FFF2-40B4-BE49-F238E27FC236}">
                  <a16:creationId xmlns:a16="http://schemas.microsoft.com/office/drawing/2014/main" id="{FC20D12F-B02D-A2F0-CB8A-AC4419E5524D}"/>
                </a:ext>
              </a:extLst>
            </p:cNvPr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412;p86">
              <a:extLst>
                <a:ext uri="{FF2B5EF4-FFF2-40B4-BE49-F238E27FC236}">
                  <a16:creationId xmlns:a16="http://schemas.microsoft.com/office/drawing/2014/main" id="{7B5A2EED-6CBE-32AE-763D-D9EA965F73F7}"/>
                </a:ext>
              </a:extLst>
            </p:cNvPr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413;p86">
              <a:extLst>
                <a:ext uri="{FF2B5EF4-FFF2-40B4-BE49-F238E27FC236}">
                  <a16:creationId xmlns:a16="http://schemas.microsoft.com/office/drawing/2014/main" id="{692CCB25-2493-FE0C-157B-BE682088B8F9}"/>
                </a:ext>
              </a:extLst>
            </p:cNvPr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414;p86">
              <a:extLst>
                <a:ext uri="{FF2B5EF4-FFF2-40B4-BE49-F238E27FC236}">
                  <a16:creationId xmlns:a16="http://schemas.microsoft.com/office/drawing/2014/main" id="{2ECFA7D0-C1C8-EEFA-DEB7-BCBB9186E606}"/>
                </a:ext>
              </a:extLst>
            </p:cNvPr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0288;p86">
            <a:extLst>
              <a:ext uri="{FF2B5EF4-FFF2-40B4-BE49-F238E27FC236}">
                <a16:creationId xmlns:a16="http://schemas.microsoft.com/office/drawing/2014/main" id="{2C37753C-2D1A-3E70-0175-D22D145B30E1}"/>
              </a:ext>
            </a:extLst>
          </p:cNvPr>
          <p:cNvGrpSpPr/>
          <p:nvPr/>
        </p:nvGrpSpPr>
        <p:grpSpPr>
          <a:xfrm>
            <a:off x="5321763" y="2030462"/>
            <a:ext cx="334634" cy="333904"/>
            <a:chOff x="7429366" y="3223183"/>
            <a:chExt cx="334634" cy="333904"/>
          </a:xfrm>
          <a:solidFill>
            <a:schemeClr val="bg1"/>
          </a:solidFill>
        </p:grpSpPr>
        <p:sp>
          <p:nvSpPr>
            <p:cNvPr id="18" name="Google Shape;10289;p86">
              <a:extLst>
                <a:ext uri="{FF2B5EF4-FFF2-40B4-BE49-F238E27FC236}">
                  <a16:creationId xmlns:a16="http://schemas.microsoft.com/office/drawing/2014/main" id="{BF7D651C-4467-DB5C-4394-42B7DB3DA2EA}"/>
                </a:ext>
              </a:extLst>
            </p:cNvPr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290;p86">
              <a:extLst>
                <a:ext uri="{FF2B5EF4-FFF2-40B4-BE49-F238E27FC236}">
                  <a16:creationId xmlns:a16="http://schemas.microsoft.com/office/drawing/2014/main" id="{D1096717-223E-EDD7-8FB1-7F330C6FF5EE}"/>
                </a:ext>
              </a:extLst>
            </p:cNvPr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1628;p88">
            <a:extLst>
              <a:ext uri="{FF2B5EF4-FFF2-40B4-BE49-F238E27FC236}">
                <a16:creationId xmlns:a16="http://schemas.microsoft.com/office/drawing/2014/main" id="{28C6025C-0ADB-4711-36E9-F20AD94E4157}"/>
              </a:ext>
            </a:extLst>
          </p:cNvPr>
          <p:cNvGrpSpPr/>
          <p:nvPr/>
        </p:nvGrpSpPr>
        <p:grpSpPr>
          <a:xfrm>
            <a:off x="1087004" y="3748562"/>
            <a:ext cx="349052" cy="313055"/>
            <a:chOff x="5778676" y="3826972"/>
            <a:chExt cx="349052" cy="313055"/>
          </a:xfrm>
          <a:solidFill>
            <a:schemeClr val="bg1"/>
          </a:solidFill>
        </p:grpSpPr>
        <p:sp>
          <p:nvSpPr>
            <p:cNvPr id="23" name="Google Shape;11629;p88">
              <a:extLst>
                <a:ext uri="{FF2B5EF4-FFF2-40B4-BE49-F238E27FC236}">
                  <a16:creationId xmlns:a16="http://schemas.microsoft.com/office/drawing/2014/main" id="{69DE1314-68AF-368F-9D8E-19415206A780}"/>
                </a:ext>
              </a:extLst>
            </p:cNvPr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630;p88">
              <a:extLst>
                <a:ext uri="{FF2B5EF4-FFF2-40B4-BE49-F238E27FC236}">
                  <a16:creationId xmlns:a16="http://schemas.microsoft.com/office/drawing/2014/main" id="{009CD725-6D8C-0AED-2FAD-A289A74E4ACF}"/>
                </a:ext>
              </a:extLst>
            </p:cNvPr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631;p88">
              <a:extLst>
                <a:ext uri="{FF2B5EF4-FFF2-40B4-BE49-F238E27FC236}">
                  <a16:creationId xmlns:a16="http://schemas.microsoft.com/office/drawing/2014/main" id="{79080D37-3372-C213-BCF6-A36D8E90D4C4}"/>
                </a:ext>
              </a:extLst>
            </p:cNvPr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632;p88">
              <a:extLst>
                <a:ext uri="{FF2B5EF4-FFF2-40B4-BE49-F238E27FC236}">
                  <a16:creationId xmlns:a16="http://schemas.microsoft.com/office/drawing/2014/main" id="{700CB672-AB2A-9B70-7883-1764EF73EA73}"/>
                </a:ext>
              </a:extLst>
            </p:cNvPr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633;p88">
              <a:extLst>
                <a:ext uri="{FF2B5EF4-FFF2-40B4-BE49-F238E27FC236}">
                  <a16:creationId xmlns:a16="http://schemas.microsoft.com/office/drawing/2014/main" id="{70D996DE-29CA-220D-3B4C-1702EED8334B}"/>
                </a:ext>
              </a:extLst>
            </p:cNvPr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Rettangolo 27">
            <a:extLst>
              <a:ext uri="{FF2B5EF4-FFF2-40B4-BE49-F238E27FC236}">
                <a16:creationId xmlns:a16="http://schemas.microsoft.com/office/drawing/2014/main" id="{4BCA8BD2-505E-6447-CAAD-A7CCE096A4CC}"/>
              </a:ext>
            </a:extLst>
          </p:cNvPr>
          <p:cNvSpPr/>
          <p:nvPr/>
        </p:nvSpPr>
        <p:spPr>
          <a:xfrm>
            <a:off x="121191" y="20621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oogle Shape;12352;p89">
            <a:extLst>
              <a:ext uri="{FF2B5EF4-FFF2-40B4-BE49-F238E27FC236}">
                <a16:creationId xmlns:a16="http://schemas.microsoft.com/office/drawing/2014/main" id="{A84354E5-E223-125F-C712-CB11CC9867DE}"/>
              </a:ext>
            </a:extLst>
          </p:cNvPr>
          <p:cNvGrpSpPr/>
          <p:nvPr/>
        </p:nvGrpSpPr>
        <p:grpSpPr>
          <a:xfrm>
            <a:off x="5307717" y="3659188"/>
            <a:ext cx="388138" cy="476393"/>
            <a:chOff x="1331406" y="1513361"/>
            <a:chExt cx="301784" cy="348607"/>
          </a:xfrm>
          <a:solidFill>
            <a:schemeClr val="bg1"/>
          </a:solidFill>
        </p:grpSpPr>
        <p:sp>
          <p:nvSpPr>
            <p:cNvPr id="20" name="Google Shape;12353;p89">
              <a:extLst>
                <a:ext uri="{FF2B5EF4-FFF2-40B4-BE49-F238E27FC236}">
                  <a16:creationId xmlns:a16="http://schemas.microsoft.com/office/drawing/2014/main" id="{21A128C7-9745-E22F-37D4-A190A0DC4AF7}"/>
                </a:ext>
              </a:extLst>
            </p:cNvPr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354;p89">
              <a:extLst>
                <a:ext uri="{FF2B5EF4-FFF2-40B4-BE49-F238E27FC236}">
                  <a16:creationId xmlns:a16="http://schemas.microsoft.com/office/drawing/2014/main" id="{CF2E098A-04DD-9846-BD70-24E15D86B0D2}"/>
                </a:ext>
              </a:extLst>
            </p:cNvPr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355;p89">
              <a:extLst>
                <a:ext uri="{FF2B5EF4-FFF2-40B4-BE49-F238E27FC236}">
                  <a16:creationId xmlns:a16="http://schemas.microsoft.com/office/drawing/2014/main" id="{784785C4-E34E-816E-0273-59824CF02179}"/>
                </a:ext>
              </a:extLst>
            </p:cNvPr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356;p89">
              <a:extLst>
                <a:ext uri="{FF2B5EF4-FFF2-40B4-BE49-F238E27FC236}">
                  <a16:creationId xmlns:a16="http://schemas.microsoft.com/office/drawing/2014/main" id="{8D88AF0F-B378-9239-87B2-0DFDB2FB9A4B}"/>
                </a:ext>
              </a:extLst>
            </p:cNvPr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Rettangolo 10">
            <a:extLst>
              <a:ext uri="{FF2B5EF4-FFF2-40B4-BE49-F238E27FC236}">
                <a16:creationId xmlns:a16="http://schemas.microsoft.com/office/drawing/2014/main" id="{15DCA68B-6DDE-7E1E-6B33-883C70EF88AC}"/>
              </a:ext>
            </a:extLst>
          </p:cNvPr>
          <p:cNvSpPr/>
          <p:nvPr/>
        </p:nvSpPr>
        <p:spPr>
          <a:xfrm>
            <a:off x="8352545" y="4415781"/>
            <a:ext cx="397043" cy="496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288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Goal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84" name="Google Shape;784;p43"/>
          <p:cNvSpPr txBox="1">
            <a:spLocks noGrp="1"/>
          </p:cNvSpPr>
          <p:nvPr>
            <p:ph type="subTitle" idx="3"/>
          </p:nvPr>
        </p:nvSpPr>
        <p:spPr>
          <a:xfrm>
            <a:off x="713199" y="1652973"/>
            <a:ext cx="7703999" cy="27499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2000" b="0" dirty="0">
                <a:latin typeface="Didact Gothic" pitchFamily="2" charset="0"/>
              </a:rPr>
              <a:t>The goal of </a:t>
            </a:r>
            <a:r>
              <a:rPr lang="it-IT" sz="2000" b="0" dirty="0" err="1">
                <a:latin typeface="Didact Gothic" pitchFamily="2" charset="0"/>
              </a:rPr>
              <a:t>our</a:t>
            </a:r>
            <a:r>
              <a:rPr lang="it-IT" sz="2000" b="0" dirty="0">
                <a:latin typeface="Didact Gothic" pitchFamily="2" charset="0"/>
              </a:rPr>
              <a:t> work </a:t>
            </a:r>
            <a:r>
              <a:rPr lang="it-IT" sz="2000" b="0" dirty="0" err="1">
                <a:latin typeface="Didact Gothic" pitchFamily="2" charset="0"/>
              </a:rPr>
              <a:t>is</a:t>
            </a:r>
            <a:r>
              <a:rPr lang="it-IT" sz="2000" b="0" dirty="0">
                <a:latin typeface="Didact Gothic" pitchFamily="2" charset="0"/>
              </a:rPr>
              <a:t> to </a:t>
            </a:r>
            <a:r>
              <a:rPr lang="it-IT" sz="2000" b="0" dirty="0" err="1">
                <a:latin typeface="Didact Gothic" pitchFamily="2" charset="0"/>
              </a:rPr>
              <a:t>provide</a:t>
            </a:r>
            <a:r>
              <a:rPr lang="it-IT" sz="2000" b="0" dirty="0">
                <a:latin typeface="Didact Gothic" pitchFamily="2" charset="0"/>
              </a:rPr>
              <a:t> a knowledge </a:t>
            </a:r>
            <a:r>
              <a:rPr lang="it-IT" sz="2000" b="0" dirty="0" err="1">
                <a:latin typeface="Didact Gothic" pitchFamily="2" charset="0"/>
              </a:rPr>
              <a:t>graph</a:t>
            </a:r>
            <a:r>
              <a:rPr lang="it-IT" sz="2000" b="0" dirty="0">
                <a:latin typeface="Didact Gothic" pitchFamily="2" charset="0"/>
              </a:rPr>
              <a:t> to </a:t>
            </a:r>
            <a:r>
              <a:rPr lang="it-IT" sz="2000" b="0" dirty="0" err="1">
                <a:latin typeface="Didact Gothic" pitchFamily="2" charset="0"/>
              </a:rPr>
              <a:t>evaluate</a:t>
            </a:r>
            <a:r>
              <a:rPr lang="it-IT" sz="2000" b="0" dirty="0">
                <a:latin typeface="Didact Gothic" pitchFamily="2" charset="0"/>
              </a:rPr>
              <a:t> the </a:t>
            </a:r>
            <a:r>
              <a:rPr lang="it-IT" sz="2000" b="0" dirty="0" err="1">
                <a:latin typeface="Didact Gothic" pitchFamily="2" charset="0"/>
              </a:rPr>
              <a:t>electric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vehicles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accessibility</a:t>
            </a:r>
            <a:r>
              <a:rPr lang="it-IT" sz="2000" b="0" dirty="0">
                <a:latin typeface="Didact Gothic" pitchFamily="2" charset="0"/>
              </a:rPr>
              <a:t> by </a:t>
            </a:r>
            <a:r>
              <a:rPr lang="it-IT" sz="2000" b="0" dirty="0" err="1">
                <a:latin typeface="Didact Gothic" pitchFamily="2" charset="0"/>
              </a:rPr>
              <a:t>highlighting</a:t>
            </a:r>
            <a:r>
              <a:rPr lang="it-IT" sz="2000" b="0" dirty="0">
                <a:latin typeface="Didact Gothic" pitchFamily="2" charset="0"/>
              </a:rPr>
              <a:t> the </a:t>
            </a:r>
            <a:r>
              <a:rPr lang="it-IT" sz="2000" dirty="0" err="1">
                <a:latin typeface="Didact Gothic" pitchFamily="2" charset="0"/>
              </a:rPr>
              <a:t>correlation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between</a:t>
            </a:r>
            <a:r>
              <a:rPr lang="it-IT" sz="2000" b="0" dirty="0">
                <a:latin typeface="Didact Gothic" pitchFamily="2" charset="0"/>
              </a:rPr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2000" b="0" dirty="0">
              <a:latin typeface="Didact Gothic" pitchFamily="2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2000" b="0" dirty="0">
                <a:latin typeface="Didact Gothic" pitchFamily="2" charset="0"/>
              </a:rPr>
              <a:t>The </a:t>
            </a:r>
            <a:r>
              <a:rPr lang="it-IT" sz="2000" dirty="0" err="1">
                <a:latin typeface="Didact Gothic" pitchFamily="2" charset="0"/>
              </a:rPr>
              <a:t>electric</a:t>
            </a:r>
            <a:r>
              <a:rPr lang="it-IT" sz="2000" dirty="0">
                <a:latin typeface="Didact Gothic" pitchFamily="2" charset="0"/>
              </a:rPr>
              <a:t> cars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2000" b="0" dirty="0">
                <a:latin typeface="Didact Gothic" pitchFamily="2" charset="0"/>
              </a:rPr>
              <a:t>The </a:t>
            </a:r>
            <a:r>
              <a:rPr lang="it-IT" sz="2000" dirty="0" err="1">
                <a:latin typeface="Didact Gothic" pitchFamily="2" charset="0"/>
              </a:rPr>
              <a:t>charging</a:t>
            </a:r>
            <a:r>
              <a:rPr lang="it-IT" sz="2000" dirty="0">
                <a:latin typeface="Didact Gothic" pitchFamily="2" charset="0"/>
              </a:rPr>
              <a:t> stations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2000" b="0" dirty="0">
                <a:latin typeface="Didact Gothic" pitchFamily="2" charset="0"/>
              </a:rPr>
              <a:t>The </a:t>
            </a:r>
            <a:r>
              <a:rPr lang="it-IT" sz="2000" dirty="0" err="1">
                <a:latin typeface="Didact Gothic" pitchFamily="2" charset="0"/>
              </a:rPr>
              <a:t>average</a:t>
            </a:r>
            <a:r>
              <a:rPr lang="it-IT" sz="2000" dirty="0">
                <a:latin typeface="Didact Gothic" pitchFamily="2" charset="0"/>
              </a:rPr>
              <a:t> </a:t>
            </a:r>
            <a:r>
              <a:rPr lang="it-IT" sz="2000" dirty="0" err="1">
                <a:latin typeface="Didact Gothic" pitchFamily="2" charset="0"/>
              </a:rPr>
              <a:t>income</a:t>
            </a:r>
            <a:r>
              <a:rPr lang="it-IT" sz="2000" dirty="0">
                <a:latin typeface="Didact Gothic" pitchFamily="2" charset="0"/>
              </a:rPr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2000" b="0" dirty="0">
              <a:latin typeface="Didact Gothic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sz="2000" b="0" dirty="0">
                <a:latin typeface="Didact Gothic" pitchFamily="2" charset="0"/>
              </a:rPr>
              <a:t>of the people living in the state of Washington, </a:t>
            </a:r>
            <a:r>
              <a:rPr lang="it-IT" sz="2000" b="0" dirty="0" err="1">
                <a:latin typeface="Didact Gothic" pitchFamily="2" charset="0"/>
              </a:rPr>
              <a:t>focusing</a:t>
            </a:r>
            <a:r>
              <a:rPr lang="it-IT" sz="2000" b="0" dirty="0">
                <a:latin typeface="Didact Gothic" pitchFamily="2" charset="0"/>
              </a:rPr>
              <a:t> on the </a:t>
            </a:r>
            <a:r>
              <a:rPr lang="it-IT" sz="2000" b="0" dirty="0" err="1">
                <a:latin typeface="Didact Gothic" pitchFamily="2" charset="0"/>
              </a:rPr>
              <a:t>different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territorial</a:t>
            </a:r>
            <a:r>
              <a:rPr lang="it-IT" sz="2000" b="0" dirty="0">
                <a:latin typeface="Didact Gothic" pitchFamily="2" charset="0"/>
              </a:rPr>
              <a:t> </a:t>
            </a:r>
            <a:r>
              <a:rPr lang="it-IT" sz="2000" b="0" dirty="0" err="1">
                <a:latin typeface="Didact Gothic" pitchFamily="2" charset="0"/>
              </a:rPr>
              <a:t>divisions</a:t>
            </a:r>
            <a:r>
              <a:rPr lang="it-IT" sz="2000" b="0" dirty="0">
                <a:latin typeface="Didact Gothic" pitchFamily="2" charset="0"/>
              </a:rPr>
              <a:t>.</a:t>
            </a:r>
            <a:endParaRPr sz="2000" b="0" dirty="0">
              <a:latin typeface="Didact Gothic" pitchFamily="2" charset="0"/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ABA73EB-7B66-016F-D300-462621D8A447}"/>
              </a:ext>
            </a:extLst>
          </p:cNvPr>
          <p:cNvSpPr/>
          <p:nvPr/>
        </p:nvSpPr>
        <p:spPr>
          <a:xfrm>
            <a:off x="192101" y="1091133"/>
            <a:ext cx="583986" cy="276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D85FAAC-C647-BD88-30F1-72173ABA2607}"/>
              </a:ext>
            </a:extLst>
          </p:cNvPr>
          <p:cNvSpPr/>
          <p:nvPr/>
        </p:nvSpPr>
        <p:spPr>
          <a:xfrm>
            <a:off x="8417198" y="3694740"/>
            <a:ext cx="583986" cy="276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62E8989F-C50A-9D53-7F40-E8B161AB5632}"/>
              </a:ext>
            </a:extLst>
          </p:cNvPr>
          <p:cNvSpPr/>
          <p:nvPr/>
        </p:nvSpPr>
        <p:spPr>
          <a:xfrm>
            <a:off x="192100" y="309549"/>
            <a:ext cx="397043" cy="496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EF15070-718B-90D3-72A8-13C5E730EEE7}"/>
              </a:ext>
            </a:extLst>
          </p:cNvPr>
          <p:cNvSpPr/>
          <p:nvPr/>
        </p:nvSpPr>
        <p:spPr>
          <a:xfrm>
            <a:off x="7945754" y="4142271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697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Data Sources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873" name="Google Shape;873;p46"/>
          <p:cNvSpPr txBox="1">
            <a:spLocks noGrp="1"/>
          </p:cNvSpPr>
          <p:nvPr>
            <p:ph type="subTitle" idx="1"/>
          </p:nvPr>
        </p:nvSpPr>
        <p:spPr>
          <a:xfrm>
            <a:off x="713225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Plug-In and Electric (BEV) cars </a:t>
            </a:r>
            <a:br>
              <a:rPr lang="it-IT" dirty="0"/>
            </a:b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 </a:t>
            </a:r>
            <a:r>
              <a:rPr lang="it-IT" dirty="0" err="1"/>
              <a:t>possible</a:t>
            </a:r>
            <a:r>
              <a:rPr lang="it-IT" dirty="0"/>
              <a:t> sources: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 err="1"/>
              <a:t>Kaggle</a:t>
            </a:r>
            <a:endParaRPr lang="it-IT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dirty="0" err="1"/>
              <a:t>wa.data.gov</a:t>
            </a:r>
            <a:endParaRPr lang="it-IT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4" name="Google Shape;874;p46"/>
          <p:cNvSpPr txBox="1">
            <a:spLocks noGrp="1"/>
          </p:cNvSpPr>
          <p:nvPr>
            <p:ph type="subTitle" idx="2"/>
          </p:nvPr>
        </p:nvSpPr>
        <p:spPr>
          <a:xfrm>
            <a:off x="3372148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Adjusted Gross Income for each ZIP Code</a:t>
            </a:r>
            <a:endParaRPr dirty="0"/>
          </a:p>
        </p:txBody>
      </p:sp>
      <p:sp>
        <p:nvSpPr>
          <p:cNvPr id="875" name="Google Shape;875;p46"/>
          <p:cNvSpPr txBox="1">
            <a:spLocks noGrp="1"/>
          </p:cNvSpPr>
          <p:nvPr>
            <p:ph type="subTitle" idx="3"/>
          </p:nvPr>
        </p:nvSpPr>
        <p:spPr>
          <a:xfrm>
            <a:off x="6031075" y="3239975"/>
            <a:ext cx="23997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about Public and Private station to charge electric vehicles</a:t>
            </a:r>
            <a:endParaRPr dirty="0"/>
          </a:p>
        </p:txBody>
      </p:sp>
      <p:sp>
        <p:nvSpPr>
          <p:cNvPr id="876" name="Google Shape;876;p46"/>
          <p:cNvSpPr txBox="1">
            <a:spLocks noGrp="1"/>
          </p:cNvSpPr>
          <p:nvPr>
            <p:ph type="subTitle" idx="4"/>
          </p:nvPr>
        </p:nvSpPr>
        <p:spPr>
          <a:xfrm>
            <a:off x="713225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Electric Cars</a:t>
            </a:r>
            <a:endParaRPr dirty="0"/>
          </a:p>
        </p:txBody>
      </p:sp>
      <p:sp>
        <p:nvSpPr>
          <p:cNvPr id="877" name="Google Shape;877;p46"/>
          <p:cNvSpPr txBox="1">
            <a:spLocks noGrp="1"/>
          </p:cNvSpPr>
          <p:nvPr>
            <p:ph type="subTitle" idx="5"/>
          </p:nvPr>
        </p:nvSpPr>
        <p:spPr>
          <a:xfrm>
            <a:off x="3372152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AGI</a:t>
            </a:r>
            <a:endParaRPr dirty="0"/>
          </a:p>
        </p:txBody>
      </p:sp>
      <p:sp>
        <p:nvSpPr>
          <p:cNvPr id="878" name="Google Shape;878;p46"/>
          <p:cNvSpPr txBox="1">
            <a:spLocks noGrp="1"/>
          </p:cNvSpPr>
          <p:nvPr>
            <p:ph type="subTitle" idx="6"/>
          </p:nvPr>
        </p:nvSpPr>
        <p:spPr>
          <a:xfrm>
            <a:off x="6031075" y="2757275"/>
            <a:ext cx="23997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Charging Station</a:t>
            </a:r>
            <a:endParaRPr dirty="0"/>
          </a:p>
        </p:txBody>
      </p:sp>
      <p:grpSp>
        <p:nvGrpSpPr>
          <p:cNvPr id="882" name="Google Shape;882;p46"/>
          <p:cNvGrpSpPr/>
          <p:nvPr/>
        </p:nvGrpSpPr>
        <p:grpSpPr>
          <a:xfrm>
            <a:off x="1712283" y="1948602"/>
            <a:ext cx="401584" cy="360509"/>
            <a:chOff x="3441065" y="4302505"/>
            <a:chExt cx="337069" cy="302593"/>
          </a:xfrm>
        </p:grpSpPr>
        <p:sp>
          <p:nvSpPr>
            <p:cNvPr id="883" name="Google Shape;883;p46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6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6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6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6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6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6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6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6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6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6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6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6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46"/>
          <p:cNvGrpSpPr/>
          <p:nvPr/>
        </p:nvGrpSpPr>
        <p:grpSpPr>
          <a:xfrm>
            <a:off x="4411590" y="1919135"/>
            <a:ext cx="320798" cy="419432"/>
            <a:chOff x="1367060" y="2422129"/>
            <a:chExt cx="269261" cy="352050"/>
          </a:xfrm>
        </p:grpSpPr>
        <p:sp>
          <p:nvSpPr>
            <p:cNvPr id="897" name="Google Shape;897;p46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6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6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6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6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6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6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6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6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6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6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6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6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6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911;p46"/>
          <p:cNvSpPr/>
          <p:nvPr/>
        </p:nvSpPr>
        <p:spPr>
          <a:xfrm>
            <a:off x="7014346" y="1943192"/>
            <a:ext cx="433149" cy="371309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300984C1-2776-3822-6AED-A4540D208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256" y="2165763"/>
            <a:ext cx="1841327" cy="462633"/>
          </a:xfrm>
          <a:prstGeom prst="rect">
            <a:avLst/>
          </a:prstGeom>
        </p:spPr>
      </p:pic>
      <p:pic>
        <p:nvPicPr>
          <p:cNvPr id="5" name="Immagine 4" descr="Immagine che contiene testo, Carattere, schermata, Blu elettrico&#10;&#10;Descrizione generata automaticamente">
            <a:extLst>
              <a:ext uri="{FF2B5EF4-FFF2-40B4-BE49-F238E27FC236}">
                <a16:creationId xmlns:a16="http://schemas.microsoft.com/office/drawing/2014/main" id="{7B660847-19F9-94BA-A91F-A3ED9BE66D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658" y="2041479"/>
            <a:ext cx="2527300" cy="711200"/>
          </a:xfrm>
          <a:prstGeom prst="rect">
            <a:avLst/>
          </a:prstGeom>
        </p:spPr>
      </p:pic>
      <p:pic>
        <p:nvPicPr>
          <p:cNvPr id="7" name="Immagine 6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76DC19F0-68B7-AB83-3DCF-432225E66F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9042" y="1809894"/>
            <a:ext cx="2087767" cy="1174369"/>
          </a:xfrm>
          <a:prstGeom prst="rect">
            <a:avLst/>
          </a:prstGeom>
        </p:spPr>
      </p:pic>
      <p:sp>
        <p:nvSpPr>
          <p:cNvPr id="8" name="Rettangolo 7">
            <a:extLst>
              <a:ext uri="{FF2B5EF4-FFF2-40B4-BE49-F238E27FC236}">
                <a16:creationId xmlns:a16="http://schemas.microsoft.com/office/drawing/2014/main" id="{7EC2379F-85FC-27F3-9980-D38B1E30CEDE}"/>
              </a:ext>
            </a:extLst>
          </p:cNvPr>
          <p:cNvSpPr/>
          <p:nvPr/>
        </p:nvSpPr>
        <p:spPr>
          <a:xfrm>
            <a:off x="53788" y="4426003"/>
            <a:ext cx="659437" cy="4072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526A7DC-F43E-A225-9EFA-18C71A879E12}"/>
              </a:ext>
            </a:extLst>
          </p:cNvPr>
          <p:cNvSpPr/>
          <p:nvPr/>
        </p:nvSpPr>
        <p:spPr>
          <a:xfrm>
            <a:off x="8094281" y="295652"/>
            <a:ext cx="659437" cy="4072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11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1369650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02 </a:t>
            </a:r>
            <a:b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</a:b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Ontology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BB471884-25B5-DA2F-1F01-EB346C056B9D}"/>
              </a:ext>
            </a:extLst>
          </p:cNvPr>
          <p:cNvSpPr/>
          <p:nvPr/>
        </p:nvSpPr>
        <p:spPr>
          <a:xfrm>
            <a:off x="121191" y="20621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171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Ontology</a:t>
            </a:r>
            <a:endParaRPr dirty="0">
              <a:latin typeface="Anek Bangla SemiBold"/>
              <a:ea typeface="Anek Bangla SemiBold"/>
              <a:cs typeface="Anek Bangla SemiBold"/>
              <a:sym typeface="Anek Bangla SemiBold"/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2ABA73EB-7B66-016F-D300-462621D8A447}"/>
              </a:ext>
            </a:extLst>
          </p:cNvPr>
          <p:cNvSpPr/>
          <p:nvPr/>
        </p:nvSpPr>
        <p:spPr>
          <a:xfrm>
            <a:off x="192101" y="1091133"/>
            <a:ext cx="583986" cy="276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D85FAAC-C647-BD88-30F1-72173ABA2607}"/>
              </a:ext>
            </a:extLst>
          </p:cNvPr>
          <p:cNvSpPr/>
          <p:nvPr/>
        </p:nvSpPr>
        <p:spPr>
          <a:xfrm>
            <a:off x="8417198" y="3694740"/>
            <a:ext cx="583986" cy="276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 descr="Immagine che contiene schermata, cerchio&#10;&#10;Descrizione generata automaticamente">
            <a:extLst>
              <a:ext uri="{FF2B5EF4-FFF2-40B4-BE49-F238E27FC236}">
                <a16:creationId xmlns:a16="http://schemas.microsoft.com/office/drawing/2014/main" id="{DF4F4033-A534-02DA-1049-2910AEB768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356"/>
          <a:stretch/>
        </p:blipFill>
        <p:spPr>
          <a:xfrm>
            <a:off x="184810" y="938845"/>
            <a:ext cx="8774381" cy="4025042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A4685DDA-7383-EADE-5C27-992682C1C010}"/>
              </a:ext>
            </a:extLst>
          </p:cNvPr>
          <p:cNvSpPr/>
          <p:nvPr/>
        </p:nvSpPr>
        <p:spPr>
          <a:xfrm>
            <a:off x="121191" y="206216"/>
            <a:ext cx="455679" cy="4872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18DA8B54-FEA8-77F7-A726-E2151277A73E}"/>
              </a:ext>
            </a:extLst>
          </p:cNvPr>
          <p:cNvSpPr/>
          <p:nvPr/>
        </p:nvSpPr>
        <p:spPr>
          <a:xfrm>
            <a:off x="7997055" y="4041823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851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8"/>
          <p:cNvSpPr txBox="1">
            <a:spLocks noGrp="1"/>
          </p:cNvSpPr>
          <p:nvPr>
            <p:ph type="ctrTitle"/>
          </p:nvPr>
        </p:nvSpPr>
        <p:spPr>
          <a:xfrm>
            <a:off x="1045219" y="1369650"/>
            <a:ext cx="7053562" cy="24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03 </a:t>
            </a:r>
            <a:b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</a:br>
            <a:r>
              <a:rPr lang="en" sz="5400" b="1" dirty="0">
                <a:solidFill>
                  <a:schemeClr val="accent3"/>
                </a:solidFill>
                <a:latin typeface="Fira Sans Extra Condensed Medium"/>
                <a:sym typeface="Arial"/>
              </a:rPr>
              <a:t>Queries &amp; Data Analysis</a:t>
            </a:r>
            <a:endParaRPr sz="5400" b="1" dirty="0">
              <a:solidFill>
                <a:schemeClr val="accent3"/>
              </a:solidFill>
              <a:latin typeface="Fira Sans Extra Condensed Medium"/>
              <a:sym typeface="Anek Bangla SemiBold"/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28B1A71C-1DCF-00D1-621C-E1F18BDB6542}"/>
              </a:ext>
            </a:extLst>
          </p:cNvPr>
          <p:cNvSpPr/>
          <p:nvPr/>
        </p:nvSpPr>
        <p:spPr>
          <a:xfrm>
            <a:off x="121191" y="206216"/>
            <a:ext cx="1146945" cy="9529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79687"/>
      </p:ext>
    </p:extLst>
  </p:cSld>
  <p:clrMapOvr>
    <a:masterClrMapping/>
  </p:clrMapOvr>
</p:sld>
</file>

<file path=ppt/theme/theme1.xml><?xml version="1.0" encoding="utf-8"?>
<a:theme xmlns:a="http://schemas.openxmlformats.org/drawingml/2006/main" name="Knowledge and Scientific Thinking by Slidesgo">
  <a:themeElements>
    <a:clrScheme name="Simple Light">
      <a:dk1>
        <a:srgbClr val="1F1E1E"/>
      </a:dk1>
      <a:lt1>
        <a:srgbClr val="F7F7F7"/>
      </a:lt1>
      <a:dk2>
        <a:srgbClr val="FEEAE0"/>
      </a:dk2>
      <a:lt2>
        <a:srgbClr val="FEB66B"/>
      </a:lt2>
      <a:accent1>
        <a:srgbClr val="FFA8FF"/>
      </a:accent1>
      <a:accent2>
        <a:srgbClr val="C07AFF"/>
      </a:accent2>
      <a:accent3>
        <a:srgbClr val="7082FF"/>
      </a:accent3>
      <a:accent4>
        <a:srgbClr val="FFFFFF"/>
      </a:accent4>
      <a:accent5>
        <a:srgbClr val="FFFFFF"/>
      </a:accent5>
      <a:accent6>
        <a:srgbClr val="FFFFFF"/>
      </a:accent6>
      <a:hlink>
        <a:srgbClr val="1F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468</Words>
  <Application>Microsoft Macintosh PowerPoint</Application>
  <PresentationFormat>Presentazione su schermo (16:9)</PresentationFormat>
  <Paragraphs>90</Paragraphs>
  <Slides>19</Slides>
  <Notes>17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9" baseType="lpstr">
      <vt:lpstr>Anek Bangla</vt:lpstr>
      <vt:lpstr>Anek Bangla SemiBold</vt:lpstr>
      <vt:lpstr>Arial</vt:lpstr>
      <vt:lpstr>Bebas Neue</vt:lpstr>
      <vt:lpstr>Didact Gothic</vt:lpstr>
      <vt:lpstr>Fira Sans Extra Condensed Medium</vt:lpstr>
      <vt:lpstr>Nunito Light</vt:lpstr>
      <vt:lpstr>Roboto</vt:lpstr>
      <vt:lpstr>Wingdings</vt:lpstr>
      <vt:lpstr>Knowledge and Scientific Thinking by Slidesgo</vt:lpstr>
      <vt:lpstr>Presentazione standard di PowerPoint</vt:lpstr>
      <vt:lpstr>Outline</vt:lpstr>
      <vt:lpstr>01  Domain &amp; Data Sources</vt:lpstr>
      <vt:lpstr>Domain</vt:lpstr>
      <vt:lpstr>Goal</vt:lpstr>
      <vt:lpstr>Data Sources</vt:lpstr>
      <vt:lpstr>02  Ontology</vt:lpstr>
      <vt:lpstr>Ontology</vt:lpstr>
      <vt:lpstr>03  Queries &amp; Data Analysis</vt:lpstr>
      <vt:lpstr>1. Query 2</vt:lpstr>
      <vt:lpstr>2. Query 4</vt:lpstr>
      <vt:lpstr>3. Query 5</vt:lpstr>
      <vt:lpstr>4. Query 7</vt:lpstr>
      <vt:lpstr>PHEV Cars Range and AGI</vt:lpstr>
      <vt:lpstr>Presentazione standard di PowerPoint</vt:lpstr>
      <vt:lpstr>KG Applications</vt:lpstr>
      <vt:lpstr>04  Future Work</vt:lpstr>
      <vt:lpstr>Future Development &amp; Expansion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Knowledge and Scientific Thinking </dc:title>
  <cp:lastModifiedBy>Merlo Simone</cp:lastModifiedBy>
  <cp:revision>10</cp:revision>
  <dcterms:modified xsi:type="dcterms:W3CDTF">2024-01-04T17:27:33Z</dcterms:modified>
</cp:coreProperties>
</file>